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Lst>
  <p:notesMasterIdLst>
    <p:notesMasterId r:id="rId22"/>
  </p:notesMasterIdLst>
  <p:sldIdLst>
    <p:sldId id="268" r:id="rId2"/>
    <p:sldId id="270" r:id="rId3"/>
    <p:sldId id="287" r:id="rId4"/>
    <p:sldId id="278" r:id="rId5"/>
    <p:sldId id="269" r:id="rId6"/>
    <p:sldId id="280" r:id="rId7"/>
    <p:sldId id="271" r:id="rId8"/>
    <p:sldId id="277" r:id="rId9"/>
    <p:sldId id="289" r:id="rId10"/>
    <p:sldId id="283" r:id="rId11"/>
    <p:sldId id="263" r:id="rId12"/>
    <p:sldId id="264" r:id="rId13"/>
    <p:sldId id="281" r:id="rId14"/>
    <p:sldId id="288" r:id="rId15"/>
    <p:sldId id="267" r:id="rId16"/>
    <p:sldId id="284" r:id="rId17"/>
    <p:sldId id="285" r:id="rId18"/>
    <p:sldId id="286"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84507" autoAdjust="0"/>
  </p:normalViewPr>
  <p:slideViewPr>
    <p:cSldViewPr snapToGrid="0" snapToObjects="1">
      <p:cViewPr>
        <p:scale>
          <a:sx n="100" d="100"/>
          <a:sy n="100" d="100"/>
        </p:scale>
        <p:origin x="164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C657B-935E-AE4E-8DAE-32D0BDD4C6DF}" type="datetimeFigureOut">
              <a:rPr lang="en-US" smtClean="0"/>
              <a:t>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F3B7D-09AF-C340-8DC0-11331A9504AA}" type="slidenum">
              <a:rPr lang="en-US" smtClean="0"/>
              <a:t>‹#›</a:t>
            </a:fld>
            <a:endParaRPr lang="en-US"/>
          </a:p>
        </p:txBody>
      </p:sp>
    </p:spTree>
    <p:extLst>
      <p:ext uri="{BB962C8B-B14F-4D97-AF65-F5344CB8AC3E}">
        <p14:creationId xmlns:p14="http://schemas.microsoft.com/office/powerpoint/2010/main" val="841470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Linear_combination" TargetMode="External"/><Relationship Id="rId4" Type="http://schemas.openxmlformats.org/officeDocument/2006/relationships/hyperlink" Target="https://en.wikipedia.org/wiki/Features_(pattern_recognition)" TargetMode="External"/><Relationship Id="rId5" Type="http://schemas.openxmlformats.org/officeDocument/2006/relationships/hyperlink" Target="https://en.wikipedia.org/wiki/Linear_classifier"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everyone, my name is </a:t>
            </a:r>
            <a:r>
              <a:rPr lang="en-US" baseline="0" dirty="0" err="1" smtClean="0"/>
              <a:t>sumaira</a:t>
            </a:r>
            <a:r>
              <a:rPr lang="en-US" baseline="0" dirty="0" smtClean="0"/>
              <a:t> </a:t>
            </a:r>
            <a:r>
              <a:rPr lang="en-US" baseline="0" dirty="0" err="1" smtClean="0"/>
              <a:t>zaman</a:t>
            </a:r>
            <a:r>
              <a:rPr lang="en-US" baseline="0" dirty="0" smtClean="0"/>
              <a:t> and I am an undergraduate at UCONN studying biomed engr. This summer I worked in </a:t>
            </a:r>
            <a:r>
              <a:rPr lang="en-US" baseline="0" dirty="0" err="1" smtClean="0"/>
              <a:t>Duygu</a:t>
            </a:r>
            <a:r>
              <a:rPr lang="en-US" baseline="0" dirty="0" smtClean="0"/>
              <a:t> </a:t>
            </a:r>
            <a:r>
              <a:rPr lang="en-US" baseline="0" dirty="0" err="1" smtClean="0"/>
              <a:t>Ucar’s</a:t>
            </a:r>
            <a:r>
              <a:rPr lang="en-US" baseline="0" dirty="0" smtClean="0"/>
              <a:t> Lab for “Title”</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a:t>
            </a:fld>
            <a:endParaRPr lang="en-US"/>
          </a:p>
        </p:txBody>
      </p:sp>
    </p:spTree>
    <p:extLst>
      <p:ext uri="{BB962C8B-B14F-4D97-AF65-F5344CB8AC3E}">
        <p14:creationId xmlns:p14="http://schemas.microsoft.com/office/powerpoint/2010/main" val="333298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figure shows</a:t>
            </a:r>
            <a:r>
              <a:rPr lang="en-US" baseline="0" dirty="0" smtClean="0"/>
              <a:t> a non regulatory region, transcription. It is not highly conserved, not categorized as a CpG island, low GC content, not a very high peak. </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10</a:t>
            </a:fld>
            <a:endParaRPr lang="en-US"/>
          </a:p>
        </p:txBody>
      </p:sp>
    </p:spTree>
    <p:extLst>
      <p:ext uri="{BB962C8B-B14F-4D97-AF65-F5344CB8AC3E}">
        <p14:creationId xmlns:p14="http://schemas.microsoft.com/office/powerpoint/2010/main" val="77214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preprocess, and feature extraction and this matrix will be used </a:t>
            </a:r>
            <a:r>
              <a:rPr lang="en-US" dirty="0" smtClean="0"/>
              <a:t>Only show bottom matrix and add states</a:t>
            </a:r>
          </a:p>
          <a:p>
            <a:endParaRPr lang="en-US" dirty="0" smtClean="0"/>
          </a:p>
          <a:p>
            <a:r>
              <a:rPr lang="en-US" dirty="0" smtClean="0"/>
              <a:t># of promoters = 6082</a:t>
            </a:r>
            <a:r>
              <a:rPr lang="en-US" baseline="0" dirty="0" smtClean="0"/>
              <a:t> + 8081 = 14,163</a:t>
            </a:r>
          </a:p>
          <a:p>
            <a:endParaRPr lang="en-US" baseline="0" dirty="0" smtClean="0"/>
          </a:p>
          <a:p>
            <a:r>
              <a:rPr lang="en-US" baseline="0" dirty="0" smtClean="0"/>
              <a:t>46936 all others</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11</a:t>
            </a:fld>
            <a:endParaRPr lang="en-US"/>
          </a:p>
        </p:txBody>
      </p:sp>
    </p:spTree>
    <p:extLst>
      <p:ext uri="{BB962C8B-B14F-4D97-AF65-F5344CB8AC3E}">
        <p14:creationId xmlns:p14="http://schemas.microsoft.com/office/powerpoint/2010/main" val="36133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classifiers</a:t>
            </a:r>
            <a:r>
              <a:rPr lang="en-US" baseline="0" dirty="0" smtClean="0"/>
              <a:t> used.</a:t>
            </a:r>
          </a:p>
          <a:p>
            <a:r>
              <a:rPr lang="en-US" dirty="0" smtClean="0"/>
              <a:t>Describe the</a:t>
            </a:r>
            <a:r>
              <a:rPr lang="en-US" baseline="0" dirty="0" smtClean="0"/>
              <a:t> Discriminant analysis - </a:t>
            </a:r>
            <a:r>
              <a:rPr lang="en-US" dirty="0" smtClean="0"/>
              <a:t>to find a </a:t>
            </a:r>
            <a:r>
              <a:rPr lang="en-US" dirty="0" smtClean="0">
                <a:hlinkClick r:id="rId3" tooltip="Linear combination"/>
              </a:rPr>
              <a:t>linear combination</a:t>
            </a:r>
            <a:r>
              <a:rPr lang="en-US" dirty="0" smtClean="0"/>
              <a:t> of </a:t>
            </a:r>
            <a:r>
              <a:rPr lang="en-US" dirty="0" smtClean="0">
                <a:hlinkClick r:id="rId4" tooltip="Features (pattern recognition)"/>
              </a:rPr>
              <a:t>features</a:t>
            </a:r>
            <a:r>
              <a:rPr lang="en-US" dirty="0" smtClean="0"/>
              <a:t> that  separates two or more classes of objects. The resulting combination may be used as a </a:t>
            </a:r>
            <a:r>
              <a:rPr lang="en-US" dirty="0" smtClean="0">
                <a:hlinkClick r:id="rId5" tooltip="Linear classifier"/>
              </a:rPr>
              <a:t>linear classifier</a:t>
            </a:r>
            <a:r>
              <a:rPr lang="en-US" dirty="0" smtClean="0"/>
              <a:t>, </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12</a:t>
            </a:fld>
            <a:endParaRPr lang="en-US"/>
          </a:p>
        </p:txBody>
      </p:sp>
    </p:spTree>
    <p:extLst>
      <p:ext uri="{BB962C8B-B14F-4D97-AF65-F5344CB8AC3E}">
        <p14:creationId xmlns:p14="http://schemas.microsoft.com/office/powerpoint/2010/main" val="215704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Receiver operating Characteristic</a:t>
            </a:r>
            <a:r>
              <a:rPr lang="en-US" baseline="0" dirty="0" smtClean="0"/>
              <a:t> curve</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13</a:t>
            </a:fld>
            <a:endParaRPr lang="en-US"/>
          </a:p>
        </p:txBody>
      </p:sp>
    </p:spTree>
    <p:extLst>
      <p:ext uri="{BB962C8B-B14F-4D97-AF65-F5344CB8AC3E}">
        <p14:creationId xmlns:p14="http://schemas.microsoft.com/office/powerpoint/2010/main" val="300852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overall the nested classifier’s accuracy for correctly identifying enhancer regions is 62%.</a:t>
            </a:r>
            <a:endParaRPr lang="en-US" dirty="0" smtClean="0"/>
          </a:p>
          <a:p>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14</a:t>
            </a:fld>
            <a:endParaRPr lang="en-US"/>
          </a:p>
        </p:txBody>
      </p:sp>
    </p:spTree>
    <p:extLst>
      <p:ext uri="{BB962C8B-B14F-4D97-AF65-F5344CB8AC3E}">
        <p14:creationId xmlns:p14="http://schemas.microsoft.com/office/powerpoint/2010/main" val="139103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a:t>
            </a:r>
            <a:r>
              <a:rPr lang="en-US" baseline="0" dirty="0" smtClean="0"/>
              <a:t> ATAC-seq alone doing better than all? </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15</a:t>
            </a:fld>
            <a:endParaRPr lang="en-US"/>
          </a:p>
        </p:txBody>
      </p:sp>
    </p:spTree>
    <p:extLst>
      <p:ext uri="{BB962C8B-B14F-4D97-AF65-F5344CB8AC3E}">
        <p14:creationId xmlns:p14="http://schemas.microsoft.com/office/powerpoint/2010/main" val="396317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conclusions can be made, </a:t>
            </a:r>
            <a:endParaRPr lang="en-US" dirty="0" smtClean="0"/>
          </a:p>
          <a:p>
            <a:r>
              <a:rPr lang="en-US" baseline="0" dirty="0" smtClean="0"/>
              <a:t>We hope to integrate more data such determining which TF are cell specific and associated with active regions</a:t>
            </a:r>
          </a:p>
          <a:p>
            <a:r>
              <a:rPr lang="en-US" baseline="0" dirty="0" smtClean="0"/>
              <a:t>Other algorithms such as SVM.</a:t>
            </a:r>
          </a:p>
          <a:p>
            <a:r>
              <a:rPr lang="en-US" baseline="0" dirty="0" smtClean="0"/>
              <a:t>Remove exons because they are highly conserved and we are namely not interested in them</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19</a:t>
            </a:fld>
            <a:endParaRPr lang="en-US"/>
          </a:p>
        </p:txBody>
      </p:sp>
    </p:spTree>
    <p:extLst>
      <p:ext uri="{BB962C8B-B14F-4D97-AF65-F5344CB8AC3E}">
        <p14:creationId xmlns:p14="http://schemas.microsoft.com/office/powerpoint/2010/main" val="260779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figures depict the transcription process where protein coding regions of DNA are being transcribed into RNA. </a:t>
            </a:r>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surrounding regulatory genomic region such as enhancer can alter the rate of </a:t>
            </a:r>
            <a:r>
              <a:rPr lang="en-US" sz="1200" kern="1200" baseline="0" dirty="0" err="1" smtClean="0">
                <a:solidFill>
                  <a:schemeClr val="tx1"/>
                </a:solidFill>
                <a:effectLst/>
                <a:latin typeface="+mn-lt"/>
                <a:ea typeface="+mn-ea"/>
                <a:cs typeface="+mn-cs"/>
              </a:rPr>
              <a:t>tx</a:t>
            </a:r>
            <a:r>
              <a:rPr lang="en-US" sz="1200" kern="1200" baseline="0" dirty="0" smtClean="0">
                <a:solidFill>
                  <a:schemeClr val="tx1"/>
                </a:solidFill>
                <a:effectLst/>
                <a:latin typeface="+mn-lt"/>
                <a:ea typeface="+mn-ea"/>
                <a:cs typeface="+mn-cs"/>
              </a:rPr>
              <a:t> by interacting w/ gene promoters with the help of TF (activators and repressors). The sequences to which TF binds are known as TF binding sites.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interrogate chromatin accessibility (DNase-seq) or to assess histone modification/DNA binding protein patterns (ChIP-seq).</a:t>
            </a:r>
            <a:r>
              <a:rPr lang="en-US" sz="1200" kern="1200" baseline="0" dirty="0" smtClean="0">
                <a:solidFill>
                  <a:schemeClr val="tx1"/>
                </a:solidFill>
                <a:effectLst/>
                <a:latin typeface="+mn-lt"/>
                <a:ea typeface="+mn-ea"/>
                <a:cs typeface="+mn-cs"/>
              </a:rPr>
              <a:t> Problems with </a:t>
            </a:r>
            <a:r>
              <a:rPr lang="en-US" sz="1200" kern="1200" baseline="0" dirty="0" err="1" smtClean="0">
                <a:solidFill>
                  <a:schemeClr val="tx1"/>
                </a:solidFill>
                <a:effectLst/>
                <a:latin typeface="+mn-lt"/>
                <a:ea typeface="+mn-ea"/>
                <a:cs typeface="+mn-cs"/>
              </a:rPr>
              <a:t>Dnase-seq</a:t>
            </a:r>
            <a:r>
              <a:rPr lang="en-US" sz="1200" kern="1200" baseline="0" dirty="0" smtClean="0">
                <a:solidFill>
                  <a:schemeClr val="tx1"/>
                </a:solidFill>
                <a:effectLst/>
                <a:latin typeface="+mn-lt"/>
                <a:ea typeface="+mn-ea"/>
                <a:cs typeface="+mn-cs"/>
              </a:rPr>
              <a:t> and ChIP-seq include large cell number and large amount of library prep. </a:t>
            </a:r>
          </a:p>
        </p:txBody>
      </p:sp>
      <p:sp>
        <p:nvSpPr>
          <p:cNvPr id="4" name="Slide Number Placeholder 3"/>
          <p:cNvSpPr>
            <a:spLocks noGrp="1"/>
          </p:cNvSpPr>
          <p:nvPr>
            <p:ph type="sldNum" sz="quarter" idx="10"/>
          </p:nvPr>
        </p:nvSpPr>
        <p:spPr/>
        <p:txBody>
          <a:bodyPr/>
          <a:lstStyle/>
          <a:p>
            <a:fld id="{5E2F3B7D-09AF-C340-8DC0-11331A9504AA}" type="slidenum">
              <a:rPr lang="en-US" smtClean="0"/>
              <a:t>2</a:t>
            </a:fld>
            <a:endParaRPr lang="en-US"/>
          </a:p>
        </p:txBody>
      </p:sp>
    </p:spTree>
    <p:extLst>
      <p:ext uri="{BB962C8B-B14F-4D97-AF65-F5344CB8AC3E}">
        <p14:creationId xmlns:p14="http://schemas.microsoft.com/office/powerpoint/2010/main" val="2301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a:t>
            </a:r>
            <a:r>
              <a:rPr lang="en-US" baseline="0" dirty="0" smtClean="0"/>
              <a:t> has it’s own 3-D structure known as the nucleosome. They have amino acid tails which go through chemical modifications known as histone modification. These modifications are associated with enhancer activity such as H3K4me1 and H3k27ac. Also, the tightness of the DNA  around nucleosomes determines active and inactive regions. Therefore, chromatin structure and histone marks are very informative for predicting functional states such as enhancers. </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3</a:t>
            </a:fld>
            <a:endParaRPr lang="en-US"/>
          </a:p>
        </p:txBody>
      </p:sp>
    </p:spTree>
    <p:extLst>
      <p:ext uri="{BB962C8B-B14F-4D97-AF65-F5344CB8AC3E}">
        <p14:creationId xmlns:p14="http://schemas.microsoft.com/office/powerpoint/2010/main" val="202822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Efforts to computationally predict enhancer</a:t>
            </a:r>
            <a:r>
              <a:rPr lang="en-US" sz="1200" kern="1200" baseline="0" dirty="0" smtClean="0">
                <a:solidFill>
                  <a:schemeClr val="tx1"/>
                </a:solidFill>
                <a:effectLst/>
                <a:latin typeface="+mn-lt"/>
                <a:ea typeface="+mn-ea"/>
                <a:cs typeface="+mn-cs"/>
              </a:rPr>
              <a:t> (integrative data)</a:t>
            </a:r>
            <a:r>
              <a:rPr lang="en-US" sz="1200" kern="1200" dirty="0" smtClean="0">
                <a:solidFill>
                  <a:schemeClr val="tx1"/>
                </a:solidFill>
                <a:effectLst/>
                <a:latin typeface="+mn-lt"/>
                <a:ea typeface="+mn-ea"/>
                <a:cs typeface="+mn-cs"/>
              </a:rPr>
              <a:t> and these are the most frequently used data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sets in these methods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TF Binding</a:t>
            </a:r>
            <a:r>
              <a:rPr lang="en-US" sz="1200" kern="1200" baseline="0" dirty="0" smtClean="0">
                <a:solidFill>
                  <a:schemeClr val="tx1"/>
                </a:solidFill>
                <a:effectLst/>
                <a:latin typeface="+mn-lt"/>
                <a:ea typeface="+mn-ea"/>
                <a:cs typeface="+mn-cs"/>
              </a:rPr>
              <a:t> features = two groups, experimentally determine and sequence determine where, similarity of sequence  to know TF binding motif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Epigenetic</a:t>
            </a:r>
            <a:r>
              <a:rPr lang="en-US" sz="1200" kern="1200" baseline="0" dirty="0" smtClean="0">
                <a:solidFill>
                  <a:schemeClr val="tx1"/>
                </a:solidFill>
                <a:effectLst/>
                <a:latin typeface="+mn-lt"/>
                <a:ea typeface="+mn-ea"/>
                <a:cs typeface="+mn-cs"/>
              </a:rPr>
              <a:t> features such as </a:t>
            </a:r>
            <a:r>
              <a:rPr lang="en-US" sz="1200" kern="1200" dirty="0" smtClean="0">
                <a:solidFill>
                  <a:schemeClr val="tx1"/>
                </a:solidFill>
                <a:effectLst/>
                <a:latin typeface="+mn-lt"/>
                <a:ea typeface="+mn-ea"/>
                <a:cs typeface="+mn-cs"/>
              </a:rPr>
              <a:t>histone modification is another sign for the activity of enhancers, </a:t>
            </a:r>
            <a:r>
              <a:rPr lang="en-US" sz="1200" kern="1200" baseline="0" dirty="0" smtClean="0">
                <a:solidFill>
                  <a:schemeClr val="tx1"/>
                </a:solidFill>
                <a:effectLst/>
                <a:latin typeface="+mn-lt"/>
                <a:ea typeface="+mn-ea"/>
                <a:cs typeface="+mn-cs"/>
              </a:rPr>
              <a:t>Histone mark data is generated with ChIP-seq and with histone mark data we can predict chromatin states using a program called chromHMM. ChromHMM </a:t>
            </a:r>
            <a:r>
              <a:rPr lang="en-US" sz="1200" kern="1200" dirty="0" smtClean="0">
                <a:solidFill>
                  <a:schemeClr val="tx1"/>
                </a:solidFill>
                <a:effectLst/>
                <a:latin typeface="+mn-lt"/>
                <a:ea typeface="+mn-ea"/>
                <a:cs typeface="+mn-cs"/>
              </a:rPr>
              <a:t>is an algorithm that utilizes Hidden Markov Model (HMM), a statistical model. Histone marks</a:t>
            </a:r>
            <a:r>
              <a:rPr lang="en-US" sz="1200" kern="1200" baseline="0" dirty="0" smtClean="0">
                <a:solidFill>
                  <a:schemeClr val="tx1"/>
                </a:solidFill>
                <a:effectLst/>
                <a:latin typeface="+mn-lt"/>
                <a:ea typeface="+mn-ea"/>
                <a:cs typeface="+mn-cs"/>
              </a:rPr>
              <a:t> can be generated with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Chip-Seq</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data can be analyzed</a:t>
            </a:r>
            <a:r>
              <a:rPr lang="en-US" sz="1200" kern="1200" baseline="0" dirty="0" smtClean="0">
                <a:solidFill>
                  <a:schemeClr val="tx1"/>
                </a:solidFill>
                <a:effectLst/>
                <a:latin typeface="+mn-lt"/>
                <a:ea typeface="+mn-ea"/>
                <a:cs typeface="+mn-cs"/>
              </a:rPr>
              <a:t> by ChromHMM to predict chromatin states. However ChromHMM requires a lot of ChIP-Seq.</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2F3B7D-09AF-C340-8DC0-11331A9504AA}" type="slidenum">
              <a:rPr lang="en-US" smtClean="0"/>
              <a:t>4</a:t>
            </a:fld>
            <a:endParaRPr lang="en-US"/>
          </a:p>
        </p:txBody>
      </p:sp>
    </p:spTree>
    <p:extLst>
      <p:ext uri="{BB962C8B-B14F-4D97-AF65-F5344CB8AC3E}">
        <p14:creationId xmlns:p14="http://schemas.microsoft.com/office/powerpoint/2010/main" val="305981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it does is,</a:t>
            </a:r>
            <a:r>
              <a:rPr lang="en-US" baseline="0" dirty="0" smtClean="0"/>
              <a:t> it integrates the Tn5 transposase adaptors into regions that are accessible and what that means is Tn5 will not not be able to insert itself into regions where there is steric hindrance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#entire assay and library construction can be carried out in a simple protocol involving Tn5 insertion followed by PCR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E2F3B7D-09AF-C340-8DC0-11331A9504AA}" type="slidenum">
              <a:rPr lang="en-US" smtClean="0"/>
              <a:t>5</a:t>
            </a:fld>
            <a:endParaRPr lang="en-US"/>
          </a:p>
        </p:txBody>
      </p:sp>
    </p:spTree>
    <p:extLst>
      <p:ext uri="{BB962C8B-B14F-4D97-AF65-F5344CB8AC3E}">
        <p14:creationId xmlns:p14="http://schemas.microsoft.com/office/powerpoint/2010/main" val="381987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 the methodology of our study can</a:t>
            </a:r>
            <a:r>
              <a:rPr lang="en-US" sz="1200" baseline="0" dirty="0" smtClean="0"/>
              <a:t> be summarized with this flow. </a:t>
            </a:r>
            <a:r>
              <a:rPr lang="en-US" sz="1200" dirty="0" smtClean="0"/>
              <a:t> was Using CD4+</a:t>
            </a:r>
            <a:r>
              <a:rPr lang="en-US" sz="1200" baseline="0" dirty="0" smtClean="0"/>
              <a:t> T-cells </a:t>
            </a:r>
          </a:p>
          <a:p>
            <a:r>
              <a:rPr lang="en-US" sz="1200" baseline="0" dirty="0" smtClean="0"/>
              <a:t>Peak is a region that is significantly enriched in </a:t>
            </a:r>
            <a:r>
              <a:rPr lang="en-US" sz="1200" baseline="0" dirty="0" err="1" smtClean="0"/>
              <a:t>atac</a:t>
            </a:r>
            <a:r>
              <a:rPr lang="en-US" sz="1200" baseline="0" dirty="0" smtClean="0"/>
              <a:t> seq reads which represent potential open chromatin sites identified by MACS2</a:t>
            </a:r>
          </a:p>
          <a:p>
            <a:r>
              <a:rPr lang="en-US" sz="1200" baseline="0" dirty="0" smtClean="0"/>
              <a:t>Validation = comparison of chromHMM states</a:t>
            </a:r>
            <a:endParaRPr lang="en-US" sz="1200" dirty="0"/>
          </a:p>
        </p:txBody>
      </p:sp>
      <p:sp>
        <p:nvSpPr>
          <p:cNvPr id="4" name="Slide Number Placeholder 3"/>
          <p:cNvSpPr>
            <a:spLocks noGrp="1"/>
          </p:cNvSpPr>
          <p:nvPr>
            <p:ph type="sldNum" sz="quarter" idx="10"/>
          </p:nvPr>
        </p:nvSpPr>
        <p:spPr/>
        <p:txBody>
          <a:bodyPr/>
          <a:lstStyle/>
          <a:p>
            <a:fld id="{5E2F3B7D-09AF-C340-8DC0-11331A9504AA}" type="slidenum">
              <a:rPr lang="en-US" smtClean="0"/>
              <a:t>6</a:t>
            </a:fld>
            <a:endParaRPr lang="en-US"/>
          </a:p>
        </p:txBody>
      </p:sp>
    </p:spTree>
    <p:extLst>
      <p:ext uri="{BB962C8B-B14F-4D97-AF65-F5344CB8AC3E}">
        <p14:creationId xmlns:p14="http://schemas.microsoft.com/office/powerpoint/2010/main" val="247984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did a chromHMM analysis on the public CD4+ data</a:t>
            </a:r>
            <a:endParaRPr lang="en-US" dirty="0" smtClean="0"/>
          </a:p>
          <a:p>
            <a:r>
              <a:rPr lang="en-US" dirty="0" smtClean="0"/>
              <a:t>computing state enrichments for large-scale functional datasets</a:t>
            </a:r>
          </a:p>
          <a:p>
            <a:r>
              <a:rPr lang="en-US" dirty="0" smtClean="0"/>
              <a:t>Define</a:t>
            </a:r>
            <a:r>
              <a:rPr lang="en-US" baseline="0" dirty="0" smtClean="0"/>
              <a:t> Regulatory and non-regulatory.</a:t>
            </a:r>
          </a:p>
        </p:txBody>
      </p:sp>
      <p:sp>
        <p:nvSpPr>
          <p:cNvPr id="4" name="Slide Number Placeholder 3"/>
          <p:cNvSpPr>
            <a:spLocks noGrp="1"/>
          </p:cNvSpPr>
          <p:nvPr>
            <p:ph type="sldNum" sz="quarter" idx="10"/>
          </p:nvPr>
        </p:nvSpPr>
        <p:spPr/>
        <p:txBody>
          <a:bodyPr/>
          <a:lstStyle/>
          <a:p>
            <a:fld id="{5E2F3B7D-09AF-C340-8DC0-11331A9504AA}" type="slidenum">
              <a:rPr lang="en-US" smtClean="0"/>
              <a:t>7</a:t>
            </a:fld>
            <a:endParaRPr lang="en-US"/>
          </a:p>
        </p:txBody>
      </p:sp>
    </p:spTree>
    <p:extLst>
      <p:ext uri="{BB962C8B-B14F-4D97-AF65-F5344CB8AC3E}">
        <p14:creationId xmlns:p14="http://schemas.microsoft.com/office/powerpoint/2010/main" val="384600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 regulatory region (promoter) would look like. We can see it is highly conserved, it is categorized as a CpG island with high GC content. It is open and accessible by Tn5 hence the broad and large peak. </a:t>
            </a:r>
          </a:p>
          <a:p>
            <a:endParaRPr lang="en-US" baseline="0" dirty="0" smtClean="0"/>
          </a:p>
          <a:p>
            <a:r>
              <a:rPr lang="en-US" baseline="0" dirty="0" smtClean="0"/>
              <a:t>Try to find a better region</a:t>
            </a:r>
          </a:p>
          <a:p>
            <a:r>
              <a:rPr lang="en-US" baseline="0" dirty="0" smtClean="0"/>
              <a:t>Boxes and arrows </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8</a:t>
            </a:fld>
            <a:endParaRPr lang="en-US"/>
          </a:p>
        </p:txBody>
      </p:sp>
    </p:spTree>
    <p:extLst>
      <p:ext uri="{BB962C8B-B14F-4D97-AF65-F5344CB8AC3E}">
        <p14:creationId xmlns:p14="http://schemas.microsoft.com/office/powerpoint/2010/main" val="109617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 is barely </a:t>
            </a:r>
            <a:r>
              <a:rPr lang="en-US" dirty="0" err="1" smtClean="0"/>
              <a:t>existant</a:t>
            </a:r>
            <a:endParaRPr lang="en-US" dirty="0"/>
          </a:p>
        </p:txBody>
      </p:sp>
      <p:sp>
        <p:nvSpPr>
          <p:cNvPr id="4" name="Slide Number Placeholder 3"/>
          <p:cNvSpPr>
            <a:spLocks noGrp="1"/>
          </p:cNvSpPr>
          <p:nvPr>
            <p:ph type="sldNum" sz="quarter" idx="10"/>
          </p:nvPr>
        </p:nvSpPr>
        <p:spPr/>
        <p:txBody>
          <a:bodyPr/>
          <a:lstStyle/>
          <a:p>
            <a:fld id="{5E2F3B7D-09AF-C340-8DC0-11331A9504AA}" type="slidenum">
              <a:rPr lang="en-US" smtClean="0"/>
              <a:t>9</a:t>
            </a:fld>
            <a:endParaRPr lang="en-US"/>
          </a:p>
        </p:txBody>
      </p:sp>
    </p:spTree>
    <p:extLst>
      <p:ext uri="{BB962C8B-B14F-4D97-AF65-F5344CB8AC3E}">
        <p14:creationId xmlns:p14="http://schemas.microsoft.com/office/powerpoint/2010/main" val="169410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7651CF-9A50-ED44-B84A-E693DD972446}"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extLst>
      <p:ext uri="{BB962C8B-B14F-4D97-AF65-F5344CB8AC3E}">
        <p14:creationId xmlns:p14="http://schemas.microsoft.com/office/powerpoint/2010/main" val="414263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651CF-9A50-ED44-B84A-E693DD972446}"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421016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651CF-9A50-ED44-B84A-E693DD972446}"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163704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651CF-9A50-ED44-B84A-E693DD972446}"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372797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651CF-9A50-ED44-B84A-E693DD972446}"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192110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7651CF-9A50-ED44-B84A-E693DD972446}"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27360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7651CF-9A50-ED44-B84A-E693DD972446}" type="datetimeFigureOut">
              <a:rPr lang="en-US" smtClean="0"/>
              <a:t>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43223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7651CF-9A50-ED44-B84A-E693DD972446}" type="datetimeFigureOut">
              <a:rPr lang="en-US" smtClean="0"/>
              <a:t>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370775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651CF-9A50-ED44-B84A-E693DD972446}" type="datetimeFigureOut">
              <a:rPr lang="en-US" smtClean="0"/>
              <a:t>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387249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651CF-9A50-ED44-B84A-E693DD972446}"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415280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651CF-9A50-ED44-B84A-E693DD972446}"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42F8D-D230-3143-9069-DEC433425322}" type="slidenum">
              <a:rPr lang="en-US" smtClean="0"/>
              <a:t>‹#›</a:t>
            </a:fld>
            <a:endParaRPr lang="en-US"/>
          </a:p>
        </p:txBody>
      </p:sp>
    </p:spTree>
    <p:extLst>
      <p:ext uri="{BB962C8B-B14F-4D97-AF65-F5344CB8AC3E}">
        <p14:creationId xmlns:p14="http://schemas.microsoft.com/office/powerpoint/2010/main" val="1598038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51CF-9A50-ED44-B84A-E693DD972446}" type="datetimeFigureOut">
              <a:rPr lang="en-US" smtClean="0"/>
              <a:t>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42F8D-D230-3143-9069-DEC433425322}" type="slidenum">
              <a:rPr lang="en-US" smtClean="0"/>
              <a:t>‹#›</a:t>
            </a:fld>
            <a:endParaRPr lang="en-US"/>
          </a:p>
        </p:txBody>
      </p:sp>
    </p:spTree>
    <p:extLst>
      <p:ext uri="{BB962C8B-B14F-4D97-AF65-F5344CB8AC3E}">
        <p14:creationId xmlns:p14="http://schemas.microsoft.com/office/powerpoint/2010/main" val="386979724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Enhancer Prediction from ATAC-Seq and Sequence Data Features </a:t>
            </a:r>
            <a:br>
              <a:rPr lang="en-US" dirty="0"/>
            </a:br>
            <a:endParaRPr lang="en-US" dirty="0"/>
          </a:p>
        </p:txBody>
      </p:sp>
      <p:sp>
        <p:nvSpPr>
          <p:cNvPr id="4" name="Subtitle 3"/>
          <p:cNvSpPr>
            <a:spLocks noGrp="1"/>
          </p:cNvSpPr>
          <p:nvPr>
            <p:ph type="subTitle" idx="1"/>
          </p:nvPr>
        </p:nvSpPr>
        <p:spPr/>
        <p:txBody>
          <a:bodyPr>
            <a:normAutofit/>
          </a:bodyPr>
          <a:lstStyle/>
          <a:p>
            <a:r>
              <a:rPr lang="en-US" dirty="0" smtClean="0"/>
              <a:t>Sumaira Zaman</a:t>
            </a:r>
          </a:p>
          <a:p>
            <a:r>
              <a:rPr lang="en-US" dirty="0" smtClean="0"/>
              <a:t>PI: </a:t>
            </a:r>
            <a:r>
              <a:rPr lang="en-US" dirty="0" err="1" smtClean="0"/>
              <a:t>Duygu</a:t>
            </a:r>
            <a:r>
              <a:rPr lang="en-US" dirty="0" smtClean="0"/>
              <a:t> </a:t>
            </a:r>
            <a:r>
              <a:rPr lang="en-US" dirty="0" err="1" smtClean="0"/>
              <a:t>Ucar</a:t>
            </a:r>
            <a:endParaRPr lang="en-US" dirty="0"/>
          </a:p>
          <a:p>
            <a:r>
              <a:rPr lang="en-US" dirty="0" smtClean="0"/>
              <a:t>Summer Student Program 2015</a:t>
            </a:r>
            <a:endParaRPr lang="en-US" dirty="0"/>
          </a:p>
        </p:txBody>
      </p:sp>
    </p:spTree>
    <p:extLst>
      <p:ext uri="{BB962C8B-B14F-4D97-AF65-F5344CB8AC3E}">
        <p14:creationId xmlns:p14="http://schemas.microsoft.com/office/powerpoint/2010/main" val="2352991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8096" y="1135381"/>
            <a:ext cx="7542237" cy="5542207"/>
          </a:xfrm>
          <a:prstGeom prst="rect">
            <a:avLst/>
          </a:prstGeom>
        </p:spPr>
      </p:pic>
      <p:sp>
        <p:nvSpPr>
          <p:cNvPr id="5" name="Title 4"/>
          <p:cNvSpPr>
            <a:spLocks noGrp="1"/>
          </p:cNvSpPr>
          <p:nvPr>
            <p:ph type="title"/>
          </p:nvPr>
        </p:nvSpPr>
        <p:spPr>
          <a:xfrm>
            <a:off x="351137" y="43711"/>
            <a:ext cx="8792863" cy="1143000"/>
          </a:xfrm>
        </p:spPr>
        <p:txBody>
          <a:bodyPr>
            <a:normAutofit fontScale="90000"/>
          </a:bodyPr>
          <a:lstStyle/>
          <a:p>
            <a:r>
              <a:rPr lang="en-US" dirty="0" smtClean="0"/>
              <a:t>Transcriptional Region (Non-Regulatory)</a:t>
            </a:r>
            <a:endParaRPr lang="en-US" dirty="0"/>
          </a:p>
        </p:txBody>
      </p:sp>
    </p:spTree>
    <p:extLst>
      <p:ext uri="{BB962C8B-B14F-4D97-AF65-F5344CB8AC3E}">
        <p14:creationId xmlns:p14="http://schemas.microsoft.com/office/powerpoint/2010/main" val="1132995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lstStyle/>
          <a:p>
            <a:r>
              <a:rPr lang="en-US" dirty="0" smtClean="0"/>
              <a:t>Data Matrix</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26237020"/>
              </p:ext>
            </p:extLst>
          </p:nvPr>
        </p:nvGraphicFramePr>
        <p:xfrm>
          <a:off x="673096" y="2000673"/>
          <a:ext cx="7823204" cy="2772164"/>
        </p:xfrm>
        <a:graphic>
          <a:graphicData uri="http://schemas.openxmlformats.org/drawingml/2006/table">
            <a:tbl>
              <a:tblPr firstRow="1" bandRow="1">
                <a:tableStyleId>{5C22544A-7EE6-4342-B048-85BDC9FD1C3A}</a:tableStyleId>
              </a:tblPr>
              <a:tblGrid>
                <a:gridCol w="478371"/>
                <a:gridCol w="880533"/>
                <a:gridCol w="846667"/>
                <a:gridCol w="626533"/>
                <a:gridCol w="762000"/>
                <a:gridCol w="939800"/>
                <a:gridCol w="901700"/>
                <a:gridCol w="901700"/>
                <a:gridCol w="863600"/>
                <a:gridCol w="622300"/>
              </a:tblGrid>
              <a:tr h="788970">
                <a:tc>
                  <a:txBody>
                    <a:bodyPr/>
                    <a:lstStyle/>
                    <a:p>
                      <a:r>
                        <a:rPr lang="en-US" sz="1600" dirty="0" err="1" smtClean="0"/>
                        <a:t>Chr</a:t>
                      </a:r>
                      <a:endParaRPr lang="en-US" sz="1600" dirty="0"/>
                    </a:p>
                  </a:txBody>
                  <a:tcPr/>
                </a:tc>
                <a:tc>
                  <a:txBody>
                    <a:bodyPr/>
                    <a:lstStyle/>
                    <a:p>
                      <a:r>
                        <a:rPr lang="en-US" sz="1600" dirty="0" err="1" smtClean="0"/>
                        <a:t>Chr</a:t>
                      </a:r>
                      <a:r>
                        <a:rPr lang="en-US" sz="1600" dirty="0" smtClean="0"/>
                        <a:t> Start</a:t>
                      </a:r>
                      <a:endParaRPr lang="en-US" sz="1600" dirty="0"/>
                    </a:p>
                  </a:txBody>
                  <a:tcPr/>
                </a:tc>
                <a:tc>
                  <a:txBody>
                    <a:bodyPr/>
                    <a:lstStyle/>
                    <a:p>
                      <a:r>
                        <a:rPr lang="en-US" sz="1600" dirty="0" err="1" smtClean="0"/>
                        <a:t>Chr</a:t>
                      </a:r>
                      <a:r>
                        <a:rPr lang="en-US" sz="1600" dirty="0" smtClean="0"/>
                        <a:t> </a:t>
                      </a:r>
                    </a:p>
                    <a:p>
                      <a:r>
                        <a:rPr lang="en-US" sz="1600" dirty="0" smtClean="0"/>
                        <a:t>End</a:t>
                      </a:r>
                      <a:endParaRPr lang="en-US" sz="1600" dirty="0"/>
                    </a:p>
                  </a:txBody>
                  <a:tcPr/>
                </a:tc>
                <a:tc gridSpan="3">
                  <a:txBody>
                    <a:bodyPr/>
                    <a:lstStyle/>
                    <a:p>
                      <a:r>
                        <a:rPr lang="en-US" sz="1600" dirty="0" smtClean="0"/>
                        <a:t>ATAC-seq Features</a:t>
                      </a:r>
                      <a:endParaRPr lang="en-US" sz="1600" dirty="0"/>
                    </a:p>
                  </a:txBody>
                  <a:tcPr/>
                </a:tc>
                <a:tc hMerge="1">
                  <a:txBody>
                    <a:bodyPr/>
                    <a:lstStyle/>
                    <a:p>
                      <a:endParaRPr lang="en-US" sz="1600" dirty="0"/>
                    </a:p>
                  </a:txBody>
                  <a:tcPr/>
                </a:tc>
                <a:tc hMerge="1">
                  <a:txBody>
                    <a:bodyPr/>
                    <a:lstStyle/>
                    <a:p>
                      <a:endParaRPr lang="en-US" sz="1600" dirty="0"/>
                    </a:p>
                  </a:txBody>
                  <a:tcPr/>
                </a:tc>
                <a:tc gridSpan="3">
                  <a:txBody>
                    <a:bodyPr/>
                    <a:lstStyle/>
                    <a:p>
                      <a:r>
                        <a:rPr lang="en-US" sz="1600" dirty="0" smtClean="0"/>
                        <a:t>Sequence Features</a:t>
                      </a:r>
                      <a:endParaRPr lang="en-US" sz="1600" dirty="0"/>
                    </a:p>
                  </a:txBody>
                  <a:tcPr/>
                </a:tc>
                <a:tc hMerge="1">
                  <a:txBody>
                    <a:bodyPr/>
                    <a:lstStyle/>
                    <a:p>
                      <a:endParaRPr lang="en-US" sz="1600" dirty="0"/>
                    </a:p>
                  </a:txBody>
                  <a:tcPr/>
                </a:tc>
                <a:tc hMerge="1">
                  <a:txBody>
                    <a:bodyPr/>
                    <a:lstStyle/>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State</a:t>
                      </a:r>
                    </a:p>
                    <a:p>
                      <a:endParaRPr lang="en-US" sz="1600" dirty="0"/>
                    </a:p>
                  </a:txBody>
                  <a:tcPr/>
                </a:tc>
              </a:tr>
              <a:tr h="824954">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sz="1600" dirty="0" smtClean="0">
                          <a:solidFill>
                            <a:schemeClr val="bg1"/>
                          </a:solidFill>
                        </a:rPr>
                        <a:t>Peak Len.</a:t>
                      </a:r>
                      <a:endParaRPr lang="en-US" sz="1600" dirty="0">
                        <a:solidFill>
                          <a:schemeClr val="bg1"/>
                        </a:solidFill>
                      </a:endParaRPr>
                    </a:p>
                  </a:txBody>
                  <a:tcPr>
                    <a:solidFill>
                      <a:schemeClr val="accent1"/>
                    </a:solidFill>
                  </a:tcPr>
                </a:tc>
                <a:tc>
                  <a:txBody>
                    <a:bodyPr/>
                    <a:lstStyle/>
                    <a:p>
                      <a:r>
                        <a:rPr lang="en-US" sz="1600" dirty="0" smtClean="0">
                          <a:solidFill>
                            <a:schemeClr val="bg1"/>
                          </a:solidFill>
                        </a:rPr>
                        <a:t>Peak Score</a:t>
                      </a:r>
                      <a:endParaRPr lang="en-US" sz="1600" dirty="0">
                        <a:solidFill>
                          <a:schemeClr val="bg1"/>
                        </a:solidFill>
                      </a:endParaRPr>
                    </a:p>
                  </a:txBody>
                  <a:tcPr>
                    <a:solidFill>
                      <a:schemeClr val="accent1"/>
                    </a:solidFill>
                  </a:tcPr>
                </a:tc>
                <a:tc>
                  <a:txBody>
                    <a:bodyPr/>
                    <a:lstStyle/>
                    <a:p>
                      <a:r>
                        <a:rPr lang="en-US" sz="1600" dirty="0" smtClean="0">
                          <a:solidFill>
                            <a:schemeClr val="bg1"/>
                          </a:solidFill>
                        </a:rPr>
                        <a:t>Read</a:t>
                      </a:r>
                      <a:r>
                        <a:rPr lang="en-US" sz="1600" baseline="0" dirty="0" smtClean="0">
                          <a:solidFill>
                            <a:schemeClr val="bg1"/>
                          </a:solidFill>
                        </a:rPr>
                        <a:t> Count</a:t>
                      </a:r>
                      <a:endParaRPr lang="en-US" sz="1600" dirty="0">
                        <a:solidFill>
                          <a:schemeClr val="bg1"/>
                        </a:solidFill>
                      </a:endParaRPr>
                    </a:p>
                  </a:txBody>
                  <a:tcPr>
                    <a:solidFill>
                      <a:schemeClr val="accent1"/>
                    </a:solidFill>
                  </a:tcPr>
                </a:tc>
                <a:tc>
                  <a:txBody>
                    <a:bodyPr/>
                    <a:lstStyle/>
                    <a:p>
                      <a:r>
                        <a:rPr lang="en-US" sz="1600" dirty="0" err="1" smtClean="0">
                          <a:solidFill>
                            <a:schemeClr val="bg1"/>
                          </a:solidFill>
                        </a:rPr>
                        <a:t>Consv</a:t>
                      </a:r>
                      <a:r>
                        <a:rPr lang="en-US" sz="1600" baseline="0" dirty="0" smtClean="0">
                          <a:solidFill>
                            <a:schemeClr val="bg1"/>
                          </a:solidFill>
                        </a:rPr>
                        <a:t>.</a:t>
                      </a:r>
                    </a:p>
                    <a:p>
                      <a:r>
                        <a:rPr lang="en-US" sz="1600" baseline="0" dirty="0" smtClean="0">
                          <a:solidFill>
                            <a:schemeClr val="bg1"/>
                          </a:solidFill>
                        </a:rPr>
                        <a:t>Score</a:t>
                      </a:r>
                      <a:endParaRPr lang="en-US" sz="1600" dirty="0">
                        <a:solidFill>
                          <a:schemeClr val="bg1"/>
                        </a:solidFill>
                      </a:endParaRPr>
                    </a:p>
                  </a:txBody>
                  <a:tcPr>
                    <a:solidFill>
                      <a:schemeClr val="accent1"/>
                    </a:solidFill>
                  </a:tcPr>
                </a:tc>
                <a:tc>
                  <a:txBody>
                    <a:bodyPr/>
                    <a:lstStyle/>
                    <a:p>
                      <a:r>
                        <a:rPr lang="en-US" sz="1600" dirty="0" smtClean="0">
                          <a:solidFill>
                            <a:schemeClr val="bg1"/>
                          </a:solidFill>
                        </a:rPr>
                        <a:t>GC</a:t>
                      </a:r>
                      <a:r>
                        <a:rPr lang="en-US" sz="1600" baseline="0" dirty="0" smtClean="0">
                          <a:solidFill>
                            <a:schemeClr val="bg1"/>
                          </a:solidFill>
                        </a:rPr>
                        <a:t> </a:t>
                      </a:r>
                    </a:p>
                    <a:p>
                      <a:r>
                        <a:rPr lang="en-US" sz="1600" baseline="0" dirty="0" smtClean="0">
                          <a:solidFill>
                            <a:schemeClr val="bg1"/>
                          </a:solidFill>
                        </a:rPr>
                        <a:t>Content</a:t>
                      </a:r>
                      <a:endParaRPr lang="en-US" sz="1600" dirty="0">
                        <a:solidFill>
                          <a:schemeClr val="bg1"/>
                        </a:solidFill>
                      </a:endParaRPr>
                    </a:p>
                  </a:txBody>
                  <a:tcPr>
                    <a:solidFill>
                      <a:schemeClr val="accent1"/>
                    </a:solidFill>
                  </a:tcPr>
                </a:tc>
                <a:tc>
                  <a:txBody>
                    <a:bodyPr/>
                    <a:lstStyle/>
                    <a:p>
                      <a:r>
                        <a:rPr lang="en-US" sz="1600" dirty="0" smtClean="0">
                          <a:solidFill>
                            <a:schemeClr val="bg1"/>
                          </a:solidFill>
                        </a:rPr>
                        <a:t>TF</a:t>
                      </a:r>
                      <a:r>
                        <a:rPr lang="en-US" sz="1600" baseline="0" dirty="0" smtClean="0">
                          <a:solidFill>
                            <a:schemeClr val="bg1"/>
                          </a:solidFill>
                        </a:rPr>
                        <a:t>BS </a:t>
                      </a:r>
                    </a:p>
                    <a:p>
                      <a:r>
                        <a:rPr lang="en-US" sz="1600" baseline="0" dirty="0" smtClean="0">
                          <a:solidFill>
                            <a:schemeClr val="bg1"/>
                          </a:solidFill>
                        </a:rPr>
                        <a:t>Count</a:t>
                      </a:r>
                      <a:endParaRPr lang="en-US" sz="1600" dirty="0">
                        <a:solidFill>
                          <a:schemeClr val="bg1"/>
                        </a:solidFill>
                      </a:endParaRPr>
                    </a:p>
                  </a:txBody>
                  <a:tcPr>
                    <a:solidFill>
                      <a:schemeClr val="accent1"/>
                    </a:solidFill>
                  </a:tcPr>
                </a:tc>
                <a:tc>
                  <a:txBody>
                    <a:bodyPr/>
                    <a:lstStyle/>
                    <a:p>
                      <a:endParaRPr lang="en-US" sz="1600" dirty="0"/>
                    </a:p>
                  </a:txBody>
                  <a:tcPr/>
                </a:tc>
              </a:tr>
              <a:tr h="394035">
                <a:tc>
                  <a:txBody>
                    <a:bodyPr/>
                    <a:lstStyle/>
                    <a:p>
                      <a:r>
                        <a:rPr lang="en-US" sz="1600" dirty="0" smtClean="0"/>
                        <a:t>1</a:t>
                      </a:r>
                      <a:endParaRPr lang="en-US" sz="1600" dirty="0"/>
                    </a:p>
                  </a:txBody>
                  <a:tcPr/>
                </a:tc>
                <a:tc>
                  <a:txBody>
                    <a:bodyPr/>
                    <a:lstStyle/>
                    <a:p>
                      <a:r>
                        <a:rPr lang="en-US" sz="1600" dirty="0" smtClean="0"/>
                        <a:t>757,704</a:t>
                      </a:r>
                      <a:endParaRPr lang="en-US" sz="1600" dirty="0"/>
                    </a:p>
                  </a:txBody>
                  <a:tcPr/>
                </a:tc>
                <a:tc>
                  <a:txBody>
                    <a:bodyPr/>
                    <a:lstStyle/>
                    <a:p>
                      <a:r>
                        <a:rPr lang="en-US" sz="1600" dirty="0" smtClean="0"/>
                        <a:t>757,992</a:t>
                      </a:r>
                      <a:endParaRPr lang="en-US" sz="1600" dirty="0"/>
                    </a:p>
                  </a:txBody>
                  <a:tcPr/>
                </a:tc>
                <a:tc>
                  <a:txBody>
                    <a:bodyPr/>
                    <a:lstStyle/>
                    <a:p>
                      <a:r>
                        <a:rPr lang="en-US" sz="1600" dirty="0" smtClean="0"/>
                        <a:t>288</a:t>
                      </a:r>
                      <a:endParaRPr lang="en-US" sz="1600" dirty="0"/>
                    </a:p>
                  </a:txBody>
                  <a:tcPr/>
                </a:tc>
                <a:tc>
                  <a:txBody>
                    <a:bodyPr/>
                    <a:lstStyle/>
                    <a:p>
                      <a:r>
                        <a:rPr lang="en-US" sz="1600" dirty="0" smtClean="0"/>
                        <a:t>0.2947</a:t>
                      </a:r>
                      <a:endParaRPr lang="en-US" sz="1600" dirty="0"/>
                    </a:p>
                  </a:txBody>
                  <a:tcPr/>
                </a:tc>
                <a:tc>
                  <a:txBody>
                    <a:bodyPr/>
                    <a:lstStyle/>
                    <a:p>
                      <a:r>
                        <a:rPr lang="en-US" sz="1600" dirty="0" smtClean="0"/>
                        <a:t>-0.8205</a:t>
                      </a:r>
                      <a:endParaRPr lang="en-US" sz="1600" dirty="0"/>
                    </a:p>
                  </a:txBody>
                  <a:tcPr/>
                </a:tc>
                <a:tc>
                  <a:txBody>
                    <a:bodyPr/>
                    <a:lstStyle/>
                    <a:p>
                      <a:r>
                        <a:rPr lang="en-US" sz="1600" dirty="0" smtClean="0"/>
                        <a:t>-0.4163</a:t>
                      </a:r>
                      <a:endParaRPr lang="en-US" sz="1600" dirty="0"/>
                    </a:p>
                  </a:txBody>
                  <a:tcPr/>
                </a:tc>
                <a:tc>
                  <a:txBody>
                    <a:bodyPr/>
                    <a:lstStyle/>
                    <a:p>
                      <a:r>
                        <a:rPr lang="en-US" sz="1600" dirty="0" smtClean="0"/>
                        <a:t>-2.2063</a:t>
                      </a:r>
                      <a:endParaRPr lang="en-US" sz="1600" dirty="0"/>
                    </a:p>
                  </a:txBody>
                  <a:tcPr/>
                </a:tc>
                <a:tc>
                  <a:txBody>
                    <a:bodyPr/>
                    <a:lstStyle/>
                    <a:p>
                      <a:r>
                        <a:rPr lang="en-US" sz="1600" dirty="0" smtClean="0"/>
                        <a:t>-0.3967</a:t>
                      </a:r>
                      <a:endParaRPr lang="en-US" sz="1600" dirty="0"/>
                    </a:p>
                  </a:txBody>
                  <a:tcPr/>
                </a:tc>
                <a:tc>
                  <a:txBody>
                    <a:bodyPr/>
                    <a:lstStyle/>
                    <a:p>
                      <a:r>
                        <a:rPr lang="en-US" sz="1600" dirty="0" smtClean="0"/>
                        <a:t>10</a:t>
                      </a:r>
                      <a:endParaRPr lang="en-US" sz="1600" dirty="0"/>
                    </a:p>
                  </a:txBody>
                  <a:tcPr/>
                </a:tc>
              </a:tr>
              <a:tr h="394035">
                <a:tc>
                  <a:txBody>
                    <a:bodyPr/>
                    <a:lstStyle/>
                    <a:p>
                      <a:r>
                        <a:rPr lang="en-US" sz="1600" dirty="0" smtClean="0"/>
                        <a:t>1</a:t>
                      </a:r>
                      <a:endParaRPr lang="en-US" sz="1600" dirty="0"/>
                    </a:p>
                  </a:txBody>
                  <a:tcPr/>
                </a:tc>
                <a:tc>
                  <a:txBody>
                    <a:bodyPr/>
                    <a:lstStyle/>
                    <a:p>
                      <a:r>
                        <a:rPr lang="en-US" sz="1600" dirty="0" smtClean="0"/>
                        <a:t>779,688</a:t>
                      </a:r>
                      <a:endParaRPr lang="en-US" sz="1600" dirty="0"/>
                    </a:p>
                  </a:txBody>
                  <a:tcPr/>
                </a:tc>
                <a:tc>
                  <a:txBody>
                    <a:bodyPr/>
                    <a:lstStyle/>
                    <a:p>
                      <a:r>
                        <a:rPr lang="en-US" sz="1600" dirty="0" smtClean="0"/>
                        <a:t>780,139</a:t>
                      </a:r>
                      <a:endParaRPr lang="en-US" sz="1600" dirty="0"/>
                    </a:p>
                  </a:txBody>
                  <a:tcPr/>
                </a:tc>
                <a:tc>
                  <a:txBody>
                    <a:bodyPr/>
                    <a:lstStyle/>
                    <a:p>
                      <a:r>
                        <a:rPr lang="en-US" sz="1600" dirty="0" smtClean="0"/>
                        <a:t>451</a:t>
                      </a:r>
                      <a:endParaRPr lang="en-US" sz="1600" dirty="0"/>
                    </a:p>
                  </a:txBody>
                  <a:tcPr/>
                </a:tc>
                <a:tc>
                  <a:txBody>
                    <a:bodyPr/>
                    <a:lstStyle/>
                    <a:p>
                      <a:r>
                        <a:rPr lang="en-US" sz="1600" dirty="0" smtClean="0"/>
                        <a:t>0.4238</a:t>
                      </a:r>
                      <a:endParaRPr lang="en-US" sz="1600" dirty="0"/>
                    </a:p>
                  </a:txBody>
                  <a:tcPr/>
                </a:tc>
                <a:tc>
                  <a:txBody>
                    <a:bodyPr/>
                    <a:lstStyle/>
                    <a:p>
                      <a:r>
                        <a:rPr lang="en-US" sz="1600" dirty="0" smtClean="0"/>
                        <a:t>-0.3988</a:t>
                      </a:r>
                      <a:endParaRPr lang="en-US" sz="1600" dirty="0"/>
                    </a:p>
                  </a:txBody>
                  <a:tcPr/>
                </a:tc>
                <a:tc>
                  <a:txBody>
                    <a:bodyPr/>
                    <a:lstStyle/>
                    <a:p>
                      <a:r>
                        <a:rPr lang="en-US" sz="1600" dirty="0" smtClean="0"/>
                        <a:t>-0.3181</a:t>
                      </a:r>
                      <a:endParaRPr lang="en-US" sz="1600" dirty="0"/>
                    </a:p>
                  </a:txBody>
                  <a:tcPr/>
                </a:tc>
                <a:tc>
                  <a:txBody>
                    <a:bodyPr/>
                    <a:lstStyle/>
                    <a:p>
                      <a:r>
                        <a:rPr lang="en-US" sz="1600" dirty="0" smtClean="0"/>
                        <a:t>-1.4825</a:t>
                      </a:r>
                      <a:endParaRPr lang="en-US" sz="1600" dirty="0"/>
                    </a:p>
                  </a:txBody>
                  <a:tcPr/>
                </a:tc>
                <a:tc>
                  <a:txBody>
                    <a:bodyPr/>
                    <a:lstStyle/>
                    <a:p>
                      <a:r>
                        <a:rPr lang="en-US" sz="1600" dirty="0" smtClean="0"/>
                        <a:t>-0.3967</a:t>
                      </a:r>
                      <a:endParaRPr lang="en-US" sz="1600" dirty="0"/>
                    </a:p>
                  </a:txBody>
                  <a:tcPr/>
                </a:tc>
                <a:tc>
                  <a:txBody>
                    <a:bodyPr/>
                    <a:lstStyle/>
                    <a:p>
                      <a:r>
                        <a:rPr lang="en-US" sz="1600" dirty="0" smtClean="0"/>
                        <a:t>10</a:t>
                      </a:r>
                      <a:endParaRPr lang="en-US" sz="1600" dirty="0"/>
                    </a:p>
                  </a:txBody>
                  <a:tcPr/>
                </a:tc>
              </a:tr>
            </a:tbl>
          </a:graphicData>
        </a:graphic>
      </p:graphicFrame>
      <p:sp>
        <p:nvSpPr>
          <p:cNvPr id="7" name="TextBox 6"/>
          <p:cNvSpPr txBox="1"/>
          <p:nvPr/>
        </p:nvSpPr>
        <p:spPr>
          <a:xfrm>
            <a:off x="2524457" y="4794998"/>
            <a:ext cx="4360727" cy="646331"/>
          </a:xfrm>
          <a:prstGeom prst="rect">
            <a:avLst/>
          </a:prstGeom>
          <a:noFill/>
        </p:spPr>
        <p:txBody>
          <a:bodyPr wrap="none" rtlCol="0">
            <a:spAutoFit/>
          </a:bodyPr>
          <a:lstStyle/>
          <a:p>
            <a:pPr algn="ctr"/>
            <a:r>
              <a:rPr lang="en-US" dirty="0" smtClean="0"/>
              <a:t>Total number of ATAC seq peaks = 85,350</a:t>
            </a:r>
          </a:p>
          <a:p>
            <a:pPr algn="ctr"/>
            <a:r>
              <a:rPr lang="en-US" dirty="0" smtClean="0"/>
              <a:t>Peaks overlap with enhancer states = 24,251</a:t>
            </a:r>
            <a:endParaRPr lang="en-US" dirty="0"/>
          </a:p>
        </p:txBody>
      </p:sp>
    </p:spTree>
    <p:extLst>
      <p:ext uri="{BB962C8B-B14F-4D97-AF65-F5344CB8AC3E}">
        <p14:creationId xmlns:p14="http://schemas.microsoft.com/office/powerpoint/2010/main" val="94516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Stage Classifier</a:t>
            </a:r>
            <a:endParaRPr lang="en-US" dirty="0"/>
          </a:p>
        </p:txBody>
      </p:sp>
      <p:sp>
        <p:nvSpPr>
          <p:cNvPr id="4" name="Rectangle 3"/>
          <p:cNvSpPr/>
          <p:nvPr/>
        </p:nvSpPr>
        <p:spPr>
          <a:xfrm>
            <a:off x="457200" y="3391355"/>
            <a:ext cx="1663907" cy="11391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12 ChromHMM states</a:t>
            </a:r>
            <a:endParaRPr lang="en-US" dirty="0"/>
          </a:p>
        </p:txBody>
      </p:sp>
      <p:sp>
        <p:nvSpPr>
          <p:cNvPr id="11" name="Rectangle 10"/>
          <p:cNvSpPr/>
          <p:nvPr/>
        </p:nvSpPr>
        <p:spPr>
          <a:xfrm>
            <a:off x="3349745" y="2546789"/>
            <a:ext cx="1663907" cy="11391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Regulatory Regions</a:t>
            </a:r>
            <a:endParaRPr lang="en-US" dirty="0"/>
          </a:p>
        </p:txBody>
      </p:sp>
      <p:sp>
        <p:nvSpPr>
          <p:cNvPr id="12" name="Rectangle 11"/>
          <p:cNvSpPr/>
          <p:nvPr/>
        </p:nvSpPr>
        <p:spPr>
          <a:xfrm>
            <a:off x="3349745" y="4347219"/>
            <a:ext cx="1663907" cy="11391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Non-Regulatory Regions</a:t>
            </a:r>
            <a:endParaRPr lang="en-US" dirty="0"/>
          </a:p>
        </p:txBody>
      </p:sp>
      <p:cxnSp>
        <p:nvCxnSpPr>
          <p:cNvPr id="14" name="Elbow Connector 13"/>
          <p:cNvCxnSpPr>
            <a:stCxn id="4" idx="3"/>
            <a:endCxn id="11" idx="1"/>
          </p:cNvCxnSpPr>
          <p:nvPr/>
        </p:nvCxnSpPr>
        <p:spPr>
          <a:xfrm flipV="1">
            <a:off x="2121107" y="3116380"/>
            <a:ext cx="1228638" cy="84456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endCxn id="12" idx="1"/>
          </p:cNvCxnSpPr>
          <p:nvPr/>
        </p:nvCxnSpPr>
        <p:spPr>
          <a:xfrm rot="16200000" flipH="1">
            <a:off x="2565185" y="4132250"/>
            <a:ext cx="955864" cy="61325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flipV="1">
            <a:off x="5013652" y="2271814"/>
            <a:ext cx="1228638" cy="84456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rot="16200000" flipH="1">
            <a:off x="5457731" y="3189480"/>
            <a:ext cx="955864" cy="61325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242291" y="1702223"/>
            <a:ext cx="1663907" cy="11391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t>Promoters	</a:t>
            </a:r>
            <a:endParaRPr lang="en-US" dirty="0"/>
          </a:p>
        </p:txBody>
      </p:sp>
      <p:sp>
        <p:nvSpPr>
          <p:cNvPr id="23" name="Rectangle 22"/>
          <p:cNvSpPr/>
          <p:nvPr/>
        </p:nvSpPr>
        <p:spPr>
          <a:xfrm>
            <a:off x="6242290" y="3404449"/>
            <a:ext cx="1663907" cy="11391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Enhancers</a:t>
            </a:r>
            <a:endParaRPr lang="en-US" dirty="0"/>
          </a:p>
        </p:txBody>
      </p:sp>
      <p:sp>
        <p:nvSpPr>
          <p:cNvPr id="3" name="TextBox 2"/>
          <p:cNvSpPr txBox="1"/>
          <p:nvPr/>
        </p:nvSpPr>
        <p:spPr>
          <a:xfrm>
            <a:off x="5450864" y="5147733"/>
            <a:ext cx="3698448" cy="1477328"/>
          </a:xfrm>
          <a:prstGeom prst="rect">
            <a:avLst/>
          </a:prstGeom>
          <a:noFill/>
        </p:spPr>
        <p:txBody>
          <a:bodyPr wrap="none" rtlCol="0">
            <a:spAutoFit/>
          </a:bodyPr>
          <a:lstStyle/>
          <a:p>
            <a:r>
              <a:rPr lang="en-US" dirty="0" smtClean="0"/>
              <a:t>Classifiers used:</a:t>
            </a:r>
          </a:p>
          <a:p>
            <a:pPr marL="342900" indent="-342900">
              <a:buAutoNum type="arabicPeriod"/>
            </a:pPr>
            <a:r>
              <a:rPr lang="en-US" dirty="0" smtClean="0"/>
              <a:t>Linear Discriminant Analysis (LDA)</a:t>
            </a:r>
          </a:p>
          <a:p>
            <a:pPr marL="342900" indent="-342900">
              <a:buAutoNum type="arabicPeriod"/>
            </a:pPr>
            <a:r>
              <a:rPr lang="en-US" dirty="0" smtClean="0"/>
              <a:t>Naïve Bayes</a:t>
            </a:r>
          </a:p>
          <a:p>
            <a:pPr marL="342900" indent="-342900">
              <a:buAutoNum type="arabicPeriod"/>
            </a:pPr>
            <a:r>
              <a:rPr lang="en-US" dirty="0" smtClean="0"/>
              <a:t>Decision Trees</a:t>
            </a:r>
          </a:p>
          <a:p>
            <a:pPr marL="342900" indent="-342900">
              <a:buAutoNum type="arabicPeriod"/>
            </a:pPr>
            <a:endParaRPr lang="en-US" dirty="0"/>
          </a:p>
        </p:txBody>
      </p:sp>
    </p:spTree>
    <p:extLst>
      <p:ext uri="{BB962C8B-B14F-4D97-AF65-F5344CB8AC3E}">
        <p14:creationId xmlns:p14="http://schemas.microsoft.com/office/powerpoint/2010/main" val="407876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40" y="355600"/>
            <a:ext cx="8097859" cy="5994400"/>
          </a:xfrm>
          <a:prstGeom prst="rect">
            <a:avLst/>
          </a:prstGeom>
        </p:spPr>
      </p:pic>
      <p:sp>
        <p:nvSpPr>
          <p:cNvPr id="11" name="TextBox 10"/>
          <p:cNvSpPr txBox="1"/>
          <p:nvPr/>
        </p:nvSpPr>
        <p:spPr>
          <a:xfrm>
            <a:off x="2980267" y="3234267"/>
            <a:ext cx="827908" cy="369332"/>
          </a:xfrm>
          <a:prstGeom prst="rect">
            <a:avLst/>
          </a:prstGeom>
          <a:noFill/>
        </p:spPr>
        <p:txBody>
          <a:bodyPr wrap="none" rtlCol="0">
            <a:spAutoFit/>
          </a:bodyPr>
          <a:lstStyle/>
          <a:p>
            <a:r>
              <a:rPr lang="en-US" dirty="0" smtClean="0">
                <a:solidFill>
                  <a:schemeClr val="bg1">
                    <a:lumMod val="65000"/>
                  </a:schemeClr>
                </a:solidFill>
              </a:rPr>
              <a:t>0.7997</a:t>
            </a:r>
            <a:endParaRPr lang="en-US" dirty="0">
              <a:solidFill>
                <a:schemeClr val="bg1">
                  <a:lumMod val="65000"/>
                </a:schemeClr>
              </a:solidFill>
            </a:endParaRPr>
          </a:p>
        </p:txBody>
      </p:sp>
      <p:sp>
        <p:nvSpPr>
          <p:cNvPr id="12" name="TextBox 11"/>
          <p:cNvSpPr txBox="1"/>
          <p:nvPr/>
        </p:nvSpPr>
        <p:spPr>
          <a:xfrm>
            <a:off x="1591734" y="1793333"/>
            <a:ext cx="827908" cy="369332"/>
          </a:xfrm>
          <a:prstGeom prst="rect">
            <a:avLst/>
          </a:prstGeom>
          <a:noFill/>
        </p:spPr>
        <p:txBody>
          <a:bodyPr wrap="none" rtlCol="0">
            <a:spAutoFit/>
          </a:bodyPr>
          <a:lstStyle/>
          <a:p>
            <a:r>
              <a:rPr lang="en-US" dirty="0" smtClean="0">
                <a:solidFill>
                  <a:schemeClr val="accent1"/>
                </a:solidFill>
              </a:rPr>
              <a:t>0.8751</a:t>
            </a:r>
            <a:endParaRPr lang="en-US" dirty="0">
              <a:solidFill>
                <a:schemeClr val="accent1"/>
              </a:solidFill>
            </a:endParaRPr>
          </a:p>
        </p:txBody>
      </p:sp>
      <p:sp>
        <p:nvSpPr>
          <p:cNvPr id="13" name="TextBox 12"/>
          <p:cNvSpPr txBox="1"/>
          <p:nvPr/>
        </p:nvSpPr>
        <p:spPr>
          <a:xfrm>
            <a:off x="2152359" y="2499732"/>
            <a:ext cx="827908" cy="369332"/>
          </a:xfrm>
          <a:prstGeom prst="rect">
            <a:avLst/>
          </a:prstGeom>
          <a:noFill/>
        </p:spPr>
        <p:txBody>
          <a:bodyPr wrap="none" rtlCol="0">
            <a:spAutoFit/>
          </a:bodyPr>
          <a:lstStyle/>
          <a:p>
            <a:r>
              <a:rPr lang="en-US" dirty="0" smtClean="0">
                <a:solidFill>
                  <a:schemeClr val="accent6"/>
                </a:solidFill>
              </a:rPr>
              <a:t>0.8504</a:t>
            </a:r>
            <a:endParaRPr lang="en-US" dirty="0">
              <a:solidFill>
                <a:schemeClr val="accent6"/>
              </a:solidFill>
            </a:endParaRPr>
          </a:p>
        </p:txBody>
      </p:sp>
      <p:cxnSp>
        <p:nvCxnSpPr>
          <p:cNvPr id="15" name="Curved Connector 14"/>
          <p:cNvCxnSpPr/>
          <p:nvPr/>
        </p:nvCxnSpPr>
        <p:spPr>
          <a:xfrm>
            <a:off x="1998133" y="2162665"/>
            <a:ext cx="762000" cy="19106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41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nh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92" y="626533"/>
            <a:ext cx="8245781" cy="5638800"/>
          </a:xfrm>
          <a:prstGeom prst="rect">
            <a:avLst/>
          </a:prstGeom>
        </p:spPr>
      </p:pic>
      <p:sp>
        <p:nvSpPr>
          <p:cNvPr id="10" name="TextBox 9"/>
          <p:cNvSpPr txBox="1"/>
          <p:nvPr/>
        </p:nvSpPr>
        <p:spPr>
          <a:xfrm>
            <a:off x="3125113" y="2186001"/>
            <a:ext cx="827908" cy="369332"/>
          </a:xfrm>
          <a:prstGeom prst="rect">
            <a:avLst/>
          </a:prstGeom>
          <a:noFill/>
        </p:spPr>
        <p:txBody>
          <a:bodyPr wrap="none" rtlCol="0">
            <a:spAutoFit/>
          </a:bodyPr>
          <a:lstStyle/>
          <a:p>
            <a:r>
              <a:rPr lang="en-US" dirty="0" smtClean="0">
                <a:solidFill>
                  <a:schemeClr val="bg1">
                    <a:lumMod val="65000"/>
                  </a:schemeClr>
                </a:solidFill>
              </a:rPr>
              <a:t>0.7114</a:t>
            </a:r>
            <a:endParaRPr lang="en-US" dirty="0">
              <a:solidFill>
                <a:schemeClr val="bg1">
                  <a:lumMod val="65000"/>
                </a:schemeClr>
              </a:solidFill>
            </a:endParaRPr>
          </a:p>
        </p:txBody>
      </p:sp>
      <p:sp>
        <p:nvSpPr>
          <p:cNvPr id="11" name="TextBox 10"/>
          <p:cNvSpPr txBox="1"/>
          <p:nvPr/>
        </p:nvSpPr>
        <p:spPr>
          <a:xfrm>
            <a:off x="4105421" y="4087000"/>
            <a:ext cx="827908" cy="369332"/>
          </a:xfrm>
          <a:prstGeom prst="rect">
            <a:avLst/>
          </a:prstGeom>
          <a:noFill/>
        </p:spPr>
        <p:txBody>
          <a:bodyPr wrap="none" rtlCol="0">
            <a:spAutoFit/>
          </a:bodyPr>
          <a:lstStyle/>
          <a:p>
            <a:r>
              <a:rPr lang="en-US" dirty="0" smtClean="0">
                <a:solidFill>
                  <a:schemeClr val="accent6"/>
                </a:solidFill>
              </a:rPr>
              <a:t>0.6171</a:t>
            </a:r>
            <a:endParaRPr lang="en-US" dirty="0">
              <a:solidFill>
                <a:schemeClr val="accent6"/>
              </a:solidFill>
            </a:endParaRPr>
          </a:p>
        </p:txBody>
      </p:sp>
      <p:sp>
        <p:nvSpPr>
          <p:cNvPr id="12" name="TextBox 11"/>
          <p:cNvSpPr txBox="1"/>
          <p:nvPr/>
        </p:nvSpPr>
        <p:spPr>
          <a:xfrm>
            <a:off x="2711159" y="3269737"/>
            <a:ext cx="827908" cy="369332"/>
          </a:xfrm>
          <a:prstGeom prst="rect">
            <a:avLst/>
          </a:prstGeom>
          <a:noFill/>
        </p:spPr>
        <p:txBody>
          <a:bodyPr wrap="none" rtlCol="0">
            <a:spAutoFit/>
          </a:bodyPr>
          <a:lstStyle/>
          <a:p>
            <a:r>
              <a:rPr lang="en-US" dirty="0" smtClean="0">
                <a:solidFill>
                  <a:schemeClr val="accent1"/>
                </a:solidFill>
              </a:rPr>
              <a:t>0.6975</a:t>
            </a:r>
          </a:p>
        </p:txBody>
      </p:sp>
      <p:cxnSp>
        <p:nvCxnSpPr>
          <p:cNvPr id="13" name="Curved Connector 12"/>
          <p:cNvCxnSpPr/>
          <p:nvPr/>
        </p:nvCxnSpPr>
        <p:spPr>
          <a:xfrm>
            <a:off x="3953021" y="2370667"/>
            <a:ext cx="980308" cy="47936"/>
          </a:xfrm>
          <a:prstGeom prst="curvedConnector3">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729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nh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72533"/>
            <a:ext cx="7772399" cy="5892800"/>
          </a:xfrm>
          <a:prstGeom prst="rect">
            <a:avLst/>
          </a:prstGeom>
        </p:spPr>
      </p:pic>
      <p:sp>
        <p:nvSpPr>
          <p:cNvPr id="10" name="TextBox 9"/>
          <p:cNvSpPr txBox="1"/>
          <p:nvPr/>
        </p:nvSpPr>
        <p:spPr>
          <a:xfrm>
            <a:off x="4255743" y="3130056"/>
            <a:ext cx="827908" cy="369332"/>
          </a:xfrm>
          <a:prstGeom prst="rect">
            <a:avLst/>
          </a:prstGeom>
          <a:noFill/>
        </p:spPr>
        <p:txBody>
          <a:bodyPr wrap="none" rtlCol="0">
            <a:spAutoFit/>
          </a:bodyPr>
          <a:lstStyle/>
          <a:p>
            <a:r>
              <a:rPr lang="en-US" dirty="0" smtClean="0">
                <a:solidFill>
                  <a:schemeClr val="bg1">
                    <a:lumMod val="65000"/>
                  </a:schemeClr>
                </a:solidFill>
              </a:rPr>
              <a:t>0.6442</a:t>
            </a:r>
            <a:endParaRPr lang="en-US" dirty="0">
              <a:solidFill>
                <a:schemeClr val="bg1">
                  <a:lumMod val="65000"/>
                </a:schemeClr>
              </a:solidFill>
            </a:endParaRPr>
          </a:p>
        </p:txBody>
      </p:sp>
      <p:sp>
        <p:nvSpPr>
          <p:cNvPr id="11" name="TextBox 10"/>
          <p:cNvSpPr txBox="1"/>
          <p:nvPr/>
        </p:nvSpPr>
        <p:spPr>
          <a:xfrm>
            <a:off x="2577518" y="2045733"/>
            <a:ext cx="827908" cy="369332"/>
          </a:xfrm>
          <a:prstGeom prst="rect">
            <a:avLst/>
          </a:prstGeom>
          <a:noFill/>
        </p:spPr>
        <p:txBody>
          <a:bodyPr wrap="none" rtlCol="0">
            <a:spAutoFit/>
          </a:bodyPr>
          <a:lstStyle/>
          <a:p>
            <a:r>
              <a:rPr lang="en-US" dirty="0" smtClean="0">
                <a:solidFill>
                  <a:schemeClr val="accent6"/>
                </a:solidFill>
              </a:rPr>
              <a:t>0.7325</a:t>
            </a:r>
            <a:endParaRPr lang="en-US" dirty="0">
              <a:solidFill>
                <a:schemeClr val="accent6"/>
              </a:solidFill>
            </a:endParaRPr>
          </a:p>
        </p:txBody>
      </p:sp>
      <p:sp>
        <p:nvSpPr>
          <p:cNvPr id="12" name="TextBox 11"/>
          <p:cNvSpPr txBox="1"/>
          <p:nvPr/>
        </p:nvSpPr>
        <p:spPr>
          <a:xfrm>
            <a:off x="2959431" y="2745728"/>
            <a:ext cx="827908" cy="369332"/>
          </a:xfrm>
          <a:prstGeom prst="rect">
            <a:avLst/>
          </a:prstGeom>
          <a:noFill/>
        </p:spPr>
        <p:txBody>
          <a:bodyPr wrap="none" rtlCol="0">
            <a:spAutoFit/>
          </a:bodyPr>
          <a:lstStyle/>
          <a:p>
            <a:r>
              <a:rPr lang="en-US" dirty="0" smtClean="0">
                <a:solidFill>
                  <a:schemeClr val="accent1"/>
                </a:solidFill>
              </a:rPr>
              <a:t>0.7261</a:t>
            </a:r>
          </a:p>
        </p:txBody>
      </p:sp>
      <p:cxnSp>
        <p:nvCxnSpPr>
          <p:cNvPr id="13" name="Curved Connector 12"/>
          <p:cNvCxnSpPr/>
          <p:nvPr/>
        </p:nvCxnSpPr>
        <p:spPr>
          <a:xfrm rot="16200000" flipH="1">
            <a:off x="2932487" y="2442009"/>
            <a:ext cx="300334" cy="246446"/>
          </a:xfrm>
          <a:prstGeom prst="curvedConnector3">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385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l_comp_r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95" y="1948687"/>
            <a:ext cx="7857639" cy="4384379"/>
          </a:xfrm>
          <a:prstGeom prst="rect">
            <a:avLst/>
          </a:prstGeom>
        </p:spPr>
      </p:pic>
      <p:sp>
        <p:nvSpPr>
          <p:cNvPr id="5" name="Title 4"/>
          <p:cNvSpPr>
            <a:spLocks noGrp="1"/>
          </p:cNvSpPr>
          <p:nvPr>
            <p:ph type="title"/>
          </p:nvPr>
        </p:nvSpPr>
        <p:spPr/>
        <p:txBody>
          <a:bodyPr>
            <a:normAutofit fontScale="90000"/>
          </a:bodyPr>
          <a:lstStyle/>
          <a:p>
            <a:r>
              <a:rPr lang="en-US" dirty="0" smtClean="0"/>
              <a:t>Predicting Regulatory Regions with Different </a:t>
            </a:r>
            <a:r>
              <a:rPr lang="en-US" dirty="0"/>
              <a:t>A</a:t>
            </a:r>
            <a:r>
              <a:rPr lang="en-US" dirty="0" smtClean="0"/>
              <a:t>lgorithms</a:t>
            </a:r>
            <a:endParaRPr lang="en-US" dirty="0"/>
          </a:p>
        </p:txBody>
      </p:sp>
    </p:spTree>
    <p:extLst>
      <p:ext uri="{BB962C8B-B14F-4D97-AF65-F5344CB8AC3E}">
        <p14:creationId xmlns:p14="http://schemas.microsoft.com/office/powerpoint/2010/main" val="129556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a:t>
            </a:r>
            <a:r>
              <a:rPr lang="en-US" dirty="0" smtClean="0"/>
              <a:t>Enhancer within Regulatory </a:t>
            </a:r>
            <a:r>
              <a:rPr lang="en-US" dirty="0"/>
              <a:t>Regions </a:t>
            </a:r>
            <a:r>
              <a:rPr lang="en-US" dirty="0" smtClean="0"/>
              <a:t>using Different Algorithms</a:t>
            </a:r>
            <a:endParaRPr lang="en-US" dirty="0"/>
          </a:p>
        </p:txBody>
      </p:sp>
      <p:pic>
        <p:nvPicPr>
          <p:cNvPr id="4" name="Content Placeholder 3" descr="al_comp_enh1.png"/>
          <p:cNvPicPr>
            <a:picLocks noGrp="1" noChangeAspect="1"/>
          </p:cNvPicPr>
          <p:nvPr>
            <p:ph idx="1"/>
          </p:nvPr>
        </p:nvPicPr>
        <p:blipFill>
          <a:blip r:embed="rId2">
            <a:extLst>
              <a:ext uri="{28A0092B-C50C-407E-A947-70E740481C1C}">
                <a14:useLocalDpi xmlns:a14="http://schemas.microsoft.com/office/drawing/2010/main" val="0"/>
              </a:ext>
            </a:extLst>
          </a:blip>
          <a:srcRect l="3441" r="3441"/>
          <a:stretch>
            <a:fillRect/>
          </a:stretch>
        </p:blipFill>
        <p:spPr/>
      </p:pic>
    </p:spTree>
    <p:extLst>
      <p:ext uri="{BB962C8B-B14F-4D97-AF65-F5344CB8AC3E}">
        <p14:creationId xmlns:p14="http://schemas.microsoft.com/office/powerpoint/2010/main" val="1861986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a:t>
            </a:r>
            <a:r>
              <a:rPr lang="en-US" dirty="0" smtClean="0"/>
              <a:t>Enhancers with </a:t>
            </a:r>
            <a:r>
              <a:rPr lang="en-US" dirty="0"/>
              <a:t>Different Algorithms</a:t>
            </a:r>
          </a:p>
        </p:txBody>
      </p:sp>
      <p:pic>
        <p:nvPicPr>
          <p:cNvPr id="4" name="Content Placeholder 3" descr="al_comp_enh2.png"/>
          <p:cNvPicPr>
            <a:picLocks noGrp="1" noChangeAspect="1"/>
          </p:cNvPicPr>
          <p:nvPr>
            <p:ph idx="1"/>
          </p:nvPr>
        </p:nvPicPr>
        <p:blipFill>
          <a:blip r:embed="rId2">
            <a:extLst>
              <a:ext uri="{28A0092B-C50C-407E-A947-70E740481C1C}">
                <a14:useLocalDpi xmlns:a14="http://schemas.microsoft.com/office/drawing/2010/main" val="0"/>
              </a:ext>
            </a:extLst>
          </a:blip>
          <a:srcRect l="1210" r="1210"/>
          <a:stretch>
            <a:fillRect/>
          </a:stretch>
        </p:blipFill>
        <p:spPr>
          <a:prstGeom prst="rect">
            <a:avLst/>
          </a:prstGeom>
        </p:spPr>
      </p:pic>
    </p:spTree>
    <p:extLst>
      <p:ext uri="{BB962C8B-B14F-4D97-AF65-F5344CB8AC3E}">
        <p14:creationId xmlns:p14="http://schemas.microsoft.com/office/powerpoint/2010/main" val="800045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We predicted enhancers with ATAC-seq datasets with reasonable accuracy, 73%. </a:t>
            </a:r>
          </a:p>
          <a:p>
            <a:r>
              <a:rPr lang="en-US" dirty="0" smtClean="0"/>
              <a:t>Data integration increases the predictive power of the algorithm. </a:t>
            </a:r>
          </a:p>
          <a:p>
            <a:r>
              <a:rPr lang="en-US" dirty="0" smtClean="0"/>
              <a:t>Future work</a:t>
            </a:r>
          </a:p>
          <a:p>
            <a:pPr lvl="1"/>
            <a:r>
              <a:rPr lang="en-US" dirty="0" smtClean="0"/>
              <a:t>Further data </a:t>
            </a:r>
            <a:r>
              <a:rPr lang="en-US" dirty="0"/>
              <a:t>i</a:t>
            </a:r>
            <a:r>
              <a:rPr lang="en-US" dirty="0" smtClean="0"/>
              <a:t>ntegration</a:t>
            </a:r>
          </a:p>
          <a:p>
            <a:pPr lvl="1"/>
            <a:r>
              <a:rPr lang="en-US" dirty="0" smtClean="0"/>
              <a:t>Utilization of other classification algorithms</a:t>
            </a:r>
          </a:p>
          <a:p>
            <a:pPr lvl="1"/>
            <a:r>
              <a:rPr lang="en-US" dirty="0" smtClean="0"/>
              <a:t>Using additional genomic features</a:t>
            </a:r>
          </a:p>
        </p:txBody>
      </p:sp>
    </p:spTree>
    <p:extLst>
      <p:ext uri="{BB962C8B-B14F-4D97-AF65-F5344CB8AC3E}">
        <p14:creationId xmlns:p14="http://schemas.microsoft.com/office/powerpoint/2010/main" val="59289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0"/>
            <a:ext cx="9484232" cy="1143000"/>
          </a:xfrm>
        </p:spPr>
        <p:txBody>
          <a:bodyPr>
            <a:noAutofit/>
          </a:bodyPr>
          <a:lstStyle/>
          <a:p>
            <a:r>
              <a:rPr lang="en-US" sz="4000" dirty="0" smtClean="0"/>
              <a:t> Enhancers</a:t>
            </a:r>
            <a:endParaRPr lang="en-US" sz="4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39385" y="894212"/>
            <a:ext cx="5448396" cy="2988483"/>
          </a:xfrm>
          <a:prstGeom prst="rect">
            <a:avLst/>
          </a:prstGeom>
          <a:noFill/>
          <a:ln>
            <a:noFill/>
          </a:ln>
        </p:spPr>
      </p:pic>
      <p:sp>
        <p:nvSpPr>
          <p:cNvPr id="5" name="TextBox 4"/>
          <p:cNvSpPr txBox="1"/>
          <p:nvPr/>
        </p:nvSpPr>
        <p:spPr>
          <a:xfrm>
            <a:off x="216469" y="3882695"/>
            <a:ext cx="8890136" cy="2585323"/>
          </a:xfrm>
          <a:prstGeom prst="rect">
            <a:avLst/>
          </a:prstGeom>
          <a:noFill/>
        </p:spPr>
        <p:txBody>
          <a:bodyPr wrap="none" rtlCol="0">
            <a:spAutoFit/>
          </a:bodyPr>
          <a:lstStyle/>
          <a:p>
            <a:pPr marL="285750" indent="-285750">
              <a:buFont typeface="Arial"/>
              <a:buChar char="•"/>
            </a:pPr>
            <a:r>
              <a:rPr lang="en-US" dirty="0" smtClean="0"/>
              <a:t>Enhancers determine transcription rate </a:t>
            </a:r>
            <a:r>
              <a:rPr lang="en-US" dirty="0"/>
              <a:t>of a gene by interacting with the gene </a:t>
            </a:r>
            <a:r>
              <a:rPr lang="en-US" dirty="0" smtClean="0"/>
              <a:t>promoter.</a:t>
            </a:r>
          </a:p>
          <a:p>
            <a:r>
              <a:rPr lang="en-US" dirty="0" smtClean="0"/>
              <a:t>      Enhancer </a:t>
            </a:r>
            <a:r>
              <a:rPr lang="en-US" dirty="0"/>
              <a:t>repertoire is known to be highly specific to cell type and developmental </a:t>
            </a:r>
            <a:r>
              <a:rPr lang="en-US" dirty="0" smtClean="0"/>
              <a:t>stage. </a:t>
            </a:r>
          </a:p>
          <a:p>
            <a:endParaRPr lang="en-US" dirty="0" smtClean="0"/>
          </a:p>
          <a:p>
            <a:pPr marL="285750" indent="-285750">
              <a:buFont typeface="Arial"/>
              <a:buChar char="•"/>
            </a:pPr>
            <a:r>
              <a:rPr lang="en-US" dirty="0"/>
              <a:t>R</a:t>
            </a:r>
            <a:r>
              <a:rPr lang="en-US" dirty="0" smtClean="0"/>
              <a:t>ecent studies </a:t>
            </a:r>
            <a:r>
              <a:rPr lang="en-US" dirty="0"/>
              <a:t>have identified that majority of disease-causing </a:t>
            </a:r>
            <a:r>
              <a:rPr lang="en-US" dirty="0" smtClean="0"/>
              <a:t>Single </a:t>
            </a:r>
            <a:r>
              <a:rPr lang="en-US" dirty="0"/>
              <a:t>Nucleotide </a:t>
            </a:r>
            <a:endParaRPr lang="en-US" dirty="0" smtClean="0"/>
          </a:p>
          <a:p>
            <a:r>
              <a:rPr lang="en-US" dirty="0"/>
              <a:t> </a:t>
            </a:r>
            <a:r>
              <a:rPr lang="en-US" dirty="0" smtClean="0"/>
              <a:t>     Polymorphisms </a:t>
            </a:r>
            <a:r>
              <a:rPr lang="en-US" dirty="0"/>
              <a:t>(SNPs) for common human diseases lie in enhancer </a:t>
            </a:r>
            <a:r>
              <a:rPr lang="en-US" dirty="0" smtClean="0"/>
              <a:t>sequences.</a:t>
            </a:r>
          </a:p>
          <a:p>
            <a:endParaRPr lang="en-US" dirty="0" smtClean="0"/>
          </a:p>
          <a:p>
            <a:pPr marL="285750" indent="-285750">
              <a:buFont typeface="Arial"/>
              <a:buChar char="•"/>
            </a:pPr>
            <a:r>
              <a:rPr lang="en-US" dirty="0" smtClean="0"/>
              <a:t>Current efforts to identify enhancer sequence and activity include </a:t>
            </a:r>
            <a:r>
              <a:rPr lang="en-US" dirty="0"/>
              <a:t>pairing deep </a:t>
            </a:r>
            <a:endParaRPr lang="en-US" dirty="0" smtClean="0"/>
          </a:p>
          <a:p>
            <a:r>
              <a:rPr lang="en-US" dirty="0"/>
              <a:t> </a:t>
            </a:r>
            <a:r>
              <a:rPr lang="en-US" dirty="0" smtClean="0"/>
              <a:t>     sequencing </a:t>
            </a:r>
            <a:r>
              <a:rPr lang="en-US" dirty="0"/>
              <a:t>technology with molecular </a:t>
            </a:r>
            <a:r>
              <a:rPr lang="en-US" dirty="0" smtClean="0"/>
              <a:t>techniques.</a:t>
            </a:r>
            <a:endParaRPr lang="en-US" dirty="0"/>
          </a:p>
          <a:p>
            <a:endParaRPr lang="en-US" dirty="0"/>
          </a:p>
        </p:txBody>
      </p:sp>
    </p:spTree>
    <p:extLst>
      <p:ext uri="{BB962C8B-B14F-4D97-AF65-F5344CB8AC3E}">
        <p14:creationId xmlns:p14="http://schemas.microsoft.com/office/powerpoint/2010/main" val="3346869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Box 2"/>
          <p:cNvSpPr txBox="1"/>
          <p:nvPr/>
        </p:nvSpPr>
        <p:spPr>
          <a:xfrm>
            <a:off x="474132" y="1527201"/>
            <a:ext cx="8568267" cy="5324535"/>
          </a:xfrm>
          <a:prstGeom prst="rect">
            <a:avLst/>
          </a:prstGeom>
          <a:noFill/>
        </p:spPr>
        <p:txBody>
          <a:bodyPr wrap="square" rtlCol="0">
            <a:sp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PI: </a:t>
            </a:r>
            <a:r>
              <a:rPr lang="en-US" sz="2000" dirty="0" err="1" smtClean="0"/>
              <a:t>Duygu</a:t>
            </a:r>
            <a:r>
              <a:rPr lang="en-US" sz="2000" dirty="0" smtClean="0"/>
              <a:t> </a:t>
            </a:r>
            <a:r>
              <a:rPr lang="en-US" sz="2000" dirty="0" err="1" smtClean="0"/>
              <a:t>Ucar</a:t>
            </a:r>
            <a:endParaRPr lang="en-US" sz="2000" dirty="0" smtClean="0"/>
          </a:p>
          <a:p>
            <a:r>
              <a:rPr lang="en-US" sz="2000" dirty="0" smtClean="0"/>
              <a:t>Mentors: </a:t>
            </a:r>
            <a:r>
              <a:rPr lang="en-US" sz="2000" dirty="0" err="1" smtClean="0"/>
              <a:t>Asli</a:t>
            </a:r>
            <a:r>
              <a:rPr lang="en-US" sz="2000" dirty="0" smtClean="0"/>
              <a:t> </a:t>
            </a:r>
            <a:r>
              <a:rPr lang="en-US" sz="2000" dirty="0" err="1" smtClean="0"/>
              <a:t>Uyar</a:t>
            </a:r>
            <a:r>
              <a:rPr lang="en-US" sz="2000" dirty="0" smtClean="0"/>
              <a:t> &amp; </a:t>
            </a:r>
            <a:r>
              <a:rPr lang="en-US" sz="2000" dirty="0" err="1" smtClean="0"/>
              <a:t>Eladio</a:t>
            </a:r>
            <a:r>
              <a:rPr lang="en-US" sz="2000" dirty="0" smtClean="0"/>
              <a:t> Marquez</a:t>
            </a:r>
          </a:p>
          <a:p>
            <a:r>
              <a:rPr lang="en-US" sz="2000" dirty="0" smtClean="0"/>
              <a:t>Jackson Lab Summer Student Program</a:t>
            </a:r>
          </a:p>
          <a:p>
            <a:r>
              <a:rPr lang="en-US" sz="2000" dirty="0" smtClean="0"/>
              <a:t>National Science Foundation – Research Experience for Undergraduate</a:t>
            </a:r>
            <a:endParaRPr lang="en-US" sz="2000" dirty="0"/>
          </a:p>
        </p:txBody>
      </p:sp>
      <p:pic>
        <p:nvPicPr>
          <p:cNvPr id="4" name="Picture 3" descr="2015-08-10 17.05.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252538"/>
            <a:ext cx="6299200" cy="4199467"/>
          </a:xfrm>
          <a:prstGeom prst="rect">
            <a:avLst/>
          </a:prstGeom>
        </p:spPr>
      </p:pic>
    </p:spTree>
    <p:extLst>
      <p:ext uri="{BB962C8B-B14F-4D97-AF65-F5344CB8AC3E}">
        <p14:creationId xmlns:p14="http://schemas.microsoft.com/office/powerpoint/2010/main" val="3488416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3658" y="1253067"/>
            <a:ext cx="7669142" cy="4373033"/>
          </a:xfrm>
          <a:prstGeom prst="rect">
            <a:avLst/>
          </a:prstGeom>
        </p:spPr>
      </p:pic>
      <p:sp>
        <p:nvSpPr>
          <p:cNvPr id="5" name="Title 4"/>
          <p:cNvSpPr>
            <a:spLocks noGrp="1"/>
          </p:cNvSpPr>
          <p:nvPr>
            <p:ph type="title"/>
          </p:nvPr>
        </p:nvSpPr>
        <p:spPr>
          <a:xfrm>
            <a:off x="457200" y="-169333"/>
            <a:ext cx="8229600" cy="1143000"/>
          </a:xfrm>
        </p:spPr>
        <p:txBody>
          <a:bodyPr/>
          <a:lstStyle/>
          <a:p>
            <a:r>
              <a:rPr lang="en-US" dirty="0" smtClean="0"/>
              <a:t>Chromatin &amp; Epigenetics</a:t>
            </a:r>
            <a:endParaRPr lang="en-US" dirty="0"/>
          </a:p>
        </p:txBody>
      </p:sp>
      <p:sp>
        <p:nvSpPr>
          <p:cNvPr id="2" name="Rectangle 1"/>
          <p:cNvSpPr/>
          <p:nvPr/>
        </p:nvSpPr>
        <p:spPr>
          <a:xfrm>
            <a:off x="763658" y="5668546"/>
            <a:ext cx="7669142" cy="400110"/>
          </a:xfrm>
          <a:prstGeom prst="rect">
            <a:avLst/>
          </a:prstGeom>
        </p:spPr>
        <p:txBody>
          <a:bodyPr wrap="square">
            <a:spAutoFit/>
          </a:bodyPr>
          <a:lstStyle/>
          <a:p>
            <a:r>
              <a:rPr lang="en-US" sz="1000" dirty="0"/>
              <a:t>Zhou, Vicky W., </a:t>
            </a:r>
            <a:r>
              <a:rPr lang="en-US" sz="1000" dirty="0" err="1"/>
              <a:t>Alon</a:t>
            </a:r>
            <a:r>
              <a:rPr lang="en-US" sz="1000" dirty="0"/>
              <a:t> Goren, and Bradley E. Bernstein. "Charting Histone Modifications and the Functional Organization of Mammalian Genomes." Nat Rev Genet Nature Reviews Genetics (2010): 7-18.</a:t>
            </a:r>
          </a:p>
        </p:txBody>
      </p:sp>
    </p:spTree>
    <p:extLst>
      <p:ext uri="{BB962C8B-B14F-4D97-AF65-F5344CB8AC3E}">
        <p14:creationId xmlns:p14="http://schemas.microsoft.com/office/powerpoint/2010/main" val="107193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924"/>
            <a:ext cx="9245600" cy="1143000"/>
          </a:xfrm>
        </p:spPr>
        <p:txBody>
          <a:bodyPr>
            <a:normAutofit/>
          </a:bodyPr>
          <a:lstStyle/>
          <a:p>
            <a:r>
              <a:rPr lang="en-US" dirty="0" smtClean="0"/>
              <a:t>Previous Studies of Enhancer Prediction </a:t>
            </a:r>
            <a:endParaRPr lang="en-US" dirty="0"/>
          </a:p>
        </p:txBody>
      </p:sp>
      <p:pic>
        <p:nvPicPr>
          <p:cNvPr id="7" name="Picture 6"/>
          <p:cNvPicPr>
            <a:picLocks noChangeAspect="1"/>
          </p:cNvPicPr>
          <p:nvPr/>
        </p:nvPicPr>
        <p:blipFill>
          <a:blip r:embed="rId3"/>
          <a:stretch>
            <a:fillRect/>
          </a:stretch>
        </p:blipFill>
        <p:spPr>
          <a:xfrm>
            <a:off x="609600" y="858415"/>
            <a:ext cx="8043333" cy="4522257"/>
          </a:xfrm>
          <a:prstGeom prst="rect">
            <a:avLst/>
          </a:prstGeom>
        </p:spPr>
      </p:pic>
      <p:sp>
        <p:nvSpPr>
          <p:cNvPr id="3" name="Rectangle 2"/>
          <p:cNvSpPr/>
          <p:nvPr/>
        </p:nvSpPr>
        <p:spPr>
          <a:xfrm>
            <a:off x="590019" y="6304002"/>
            <a:ext cx="8553981" cy="553998"/>
          </a:xfrm>
          <a:prstGeom prst="rect">
            <a:avLst/>
          </a:prstGeom>
        </p:spPr>
        <p:txBody>
          <a:bodyPr wrap="square">
            <a:spAutoFit/>
          </a:bodyPr>
          <a:lstStyle/>
          <a:p>
            <a:r>
              <a:rPr lang="en-US" sz="1200" dirty="0"/>
              <a:t>Wang, </a:t>
            </a:r>
            <a:r>
              <a:rPr lang="en-US" sz="1200" dirty="0" err="1"/>
              <a:t>Chengqi</a:t>
            </a:r>
            <a:r>
              <a:rPr lang="en-US" sz="1200" dirty="0"/>
              <a:t>, Michael Q. Zhang, and </a:t>
            </a:r>
            <a:r>
              <a:rPr lang="en-US" sz="1200" dirty="0" err="1"/>
              <a:t>Zhihua</a:t>
            </a:r>
            <a:r>
              <a:rPr lang="en-US" sz="1200" dirty="0"/>
              <a:t> Zhang. "Computational Identification of Active Enhancers in Model Organisms." Genomics, Proteomics &amp; Bioinformatics 11 (2013): 142-50</a:t>
            </a:r>
            <a:r>
              <a:rPr lang="en-US" dirty="0"/>
              <a:t>. </a:t>
            </a:r>
          </a:p>
        </p:txBody>
      </p:sp>
      <p:sp>
        <p:nvSpPr>
          <p:cNvPr id="4" name="TextBox 3"/>
          <p:cNvSpPr txBox="1"/>
          <p:nvPr/>
        </p:nvSpPr>
        <p:spPr>
          <a:xfrm>
            <a:off x="609600" y="5310324"/>
            <a:ext cx="8043333" cy="923330"/>
          </a:xfrm>
          <a:prstGeom prst="rect">
            <a:avLst/>
          </a:prstGeom>
          <a:solidFill>
            <a:schemeClr val="bg1"/>
          </a:solidFill>
          <a:ln>
            <a:solidFill>
              <a:schemeClr val="bg1"/>
            </a:solidFill>
          </a:ln>
        </p:spPr>
        <p:txBody>
          <a:bodyPr wrap="square" rtlCol="0">
            <a:spAutoFit/>
          </a:bodyPr>
          <a:lstStyle/>
          <a:p>
            <a:endParaRPr lang="en-US" dirty="0" smtClean="0"/>
          </a:p>
          <a:p>
            <a:r>
              <a:rPr lang="en-US" dirty="0" smtClean="0">
                <a:solidFill>
                  <a:schemeClr val="tx2"/>
                </a:solidFill>
              </a:rPr>
              <a:t>Conservation score	  Transcription Factor					        H3K4me1 </a:t>
            </a:r>
          </a:p>
          <a:p>
            <a:r>
              <a:rPr lang="en-US" dirty="0" smtClean="0">
                <a:solidFill>
                  <a:schemeClr val="tx2"/>
                </a:solidFill>
              </a:rPr>
              <a:t>      GC content			Binding Sites							H3K27ac</a:t>
            </a:r>
          </a:p>
        </p:txBody>
      </p:sp>
      <p:cxnSp>
        <p:nvCxnSpPr>
          <p:cNvPr id="6" name="Straight Arrow Connector 5"/>
          <p:cNvCxnSpPr/>
          <p:nvPr/>
        </p:nvCxnSpPr>
        <p:spPr>
          <a:xfrm>
            <a:off x="1422400" y="5310324"/>
            <a:ext cx="0" cy="342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9867" y="5310324"/>
            <a:ext cx="0" cy="342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484534" y="5310324"/>
            <a:ext cx="0" cy="342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51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88" y="166613"/>
            <a:ext cx="7888112" cy="851112"/>
          </a:xfrm>
        </p:spPr>
        <p:txBody>
          <a:bodyPr>
            <a:normAutofit/>
          </a:bodyPr>
          <a:lstStyle/>
          <a:p>
            <a:r>
              <a:rPr lang="en-US" dirty="0" smtClean="0"/>
              <a:t>ATAC-seq</a:t>
            </a:r>
            <a:endParaRPr lang="en-US" dirty="0"/>
          </a:p>
        </p:txBody>
      </p:sp>
      <p:pic>
        <p:nvPicPr>
          <p:cNvPr id="4" name="Picture 3"/>
          <p:cNvPicPr>
            <a:picLocks noChangeAspect="1"/>
          </p:cNvPicPr>
          <p:nvPr/>
        </p:nvPicPr>
        <p:blipFill rotWithShape="1">
          <a:blip r:embed="rId3"/>
          <a:srcRect t="11595"/>
          <a:stretch/>
        </p:blipFill>
        <p:spPr>
          <a:xfrm>
            <a:off x="287747" y="2067652"/>
            <a:ext cx="8661579" cy="2697794"/>
          </a:xfrm>
          <a:prstGeom prst="rect">
            <a:avLst/>
          </a:prstGeom>
        </p:spPr>
      </p:pic>
      <p:sp>
        <p:nvSpPr>
          <p:cNvPr id="3" name="Rectangle 2"/>
          <p:cNvSpPr/>
          <p:nvPr/>
        </p:nvSpPr>
        <p:spPr>
          <a:xfrm>
            <a:off x="598530" y="1359766"/>
            <a:ext cx="8088270" cy="707886"/>
          </a:xfrm>
          <a:prstGeom prst="rect">
            <a:avLst/>
          </a:prstGeom>
        </p:spPr>
        <p:txBody>
          <a:bodyPr wrap="square">
            <a:spAutoFit/>
          </a:bodyPr>
          <a:lstStyle/>
          <a:p>
            <a:pPr algn="ctr"/>
            <a:r>
              <a:rPr lang="en-US" sz="3000" baseline="30000" dirty="0" smtClean="0"/>
              <a:t>Assay for transposase accessible chromatin or ATAC</a:t>
            </a:r>
            <a:r>
              <a:rPr lang="en-US" sz="3000" baseline="30000" dirty="0"/>
              <a:t>-</a:t>
            </a:r>
            <a:r>
              <a:rPr lang="en-US" sz="3000" baseline="30000" dirty="0" smtClean="0"/>
              <a:t>seq is an innovative method for investigating open chromatin regions. </a:t>
            </a:r>
            <a:endParaRPr lang="en-US" sz="3000" baseline="30000" dirty="0"/>
          </a:p>
        </p:txBody>
      </p:sp>
      <p:sp>
        <p:nvSpPr>
          <p:cNvPr id="5" name="Rectangle 4"/>
          <p:cNvSpPr/>
          <p:nvPr/>
        </p:nvSpPr>
        <p:spPr>
          <a:xfrm>
            <a:off x="798688" y="5355360"/>
            <a:ext cx="7888112" cy="1200328"/>
          </a:xfrm>
          <a:prstGeom prst="rect">
            <a:avLst/>
          </a:prstGeom>
        </p:spPr>
        <p:txBody>
          <a:bodyPr wrap="square">
            <a:spAutoFit/>
          </a:bodyPr>
          <a:lstStyle/>
          <a:p>
            <a:r>
              <a:rPr lang="en-US" sz="2400" b="1" dirty="0"/>
              <a:t>We hypothesize that cell type specific enhancers can be identified using ATAC-seq based epigenetic features in conjunction with comparative DNA sequence features. </a:t>
            </a:r>
          </a:p>
        </p:txBody>
      </p:sp>
      <p:sp>
        <p:nvSpPr>
          <p:cNvPr id="6" name="Rectangle 5"/>
          <p:cNvSpPr/>
          <p:nvPr/>
        </p:nvSpPr>
        <p:spPr>
          <a:xfrm>
            <a:off x="287747" y="4765446"/>
            <a:ext cx="8661579" cy="400110"/>
          </a:xfrm>
          <a:prstGeom prst="rect">
            <a:avLst/>
          </a:prstGeom>
        </p:spPr>
        <p:txBody>
          <a:bodyPr wrap="square">
            <a:spAutoFit/>
          </a:bodyPr>
          <a:lstStyle/>
          <a:p>
            <a:r>
              <a:rPr lang="en-US" sz="1000" dirty="0" err="1"/>
              <a:t>Buenrostro</a:t>
            </a:r>
            <a:r>
              <a:rPr lang="en-US" sz="1000" dirty="0"/>
              <a:t>, Jason D, Paul G </a:t>
            </a:r>
            <a:r>
              <a:rPr lang="en-US" sz="1000" dirty="0" err="1"/>
              <a:t>Giresi</a:t>
            </a:r>
            <a:r>
              <a:rPr lang="en-US" sz="1000" dirty="0"/>
              <a:t>, Lisa C </a:t>
            </a:r>
            <a:r>
              <a:rPr lang="en-US" sz="1000" dirty="0" err="1"/>
              <a:t>Zaba</a:t>
            </a:r>
            <a:r>
              <a:rPr lang="en-US" sz="1000" dirty="0"/>
              <a:t>, Howard Y Chang, and William J Greenleaf. "Transposition of Native Chromatin for Fast and Sensitive </a:t>
            </a:r>
            <a:r>
              <a:rPr lang="en-US" sz="1000" dirty="0" err="1"/>
              <a:t>Epigenomic</a:t>
            </a:r>
            <a:r>
              <a:rPr lang="en-US" sz="1000" dirty="0"/>
              <a:t> Profiling of Open Chromatin, DNA-binding Proteins and Nucleosome Position." Nature Methods 10.12 (2013): 1213-218. </a:t>
            </a:r>
          </a:p>
        </p:txBody>
      </p:sp>
    </p:spTree>
    <p:extLst>
      <p:ext uri="{BB962C8B-B14F-4D97-AF65-F5344CB8AC3E}">
        <p14:creationId xmlns:p14="http://schemas.microsoft.com/office/powerpoint/2010/main" val="304761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
            <a:ext cx="8229600" cy="698498"/>
          </a:xfrm>
        </p:spPr>
        <p:txBody>
          <a:bodyPr>
            <a:normAutofit fontScale="90000"/>
          </a:bodyPr>
          <a:lstStyle/>
          <a:p>
            <a:r>
              <a:rPr lang="en-US" dirty="0" smtClean="0"/>
              <a:t>Methodology &amp; Data</a:t>
            </a:r>
            <a:endParaRPr lang="en-US" dirty="0"/>
          </a:p>
        </p:txBody>
      </p:sp>
      <p:pic>
        <p:nvPicPr>
          <p:cNvPr id="4" name="Picture 3"/>
          <p:cNvPicPr>
            <a:picLocks noChangeAspect="1"/>
          </p:cNvPicPr>
          <p:nvPr/>
        </p:nvPicPr>
        <p:blipFill>
          <a:blip r:embed="rId3"/>
          <a:stretch>
            <a:fillRect/>
          </a:stretch>
        </p:blipFill>
        <p:spPr>
          <a:xfrm>
            <a:off x="457199" y="2209251"/>
            <a:ext cx="3517899" cy="1176867"/>
          </a:xfrm>
          <a:prstGeom prst="rect">
            <a:avLst/>
          </a:prstGeom>
        </p:spPr>
      </p:pic>
      <p:sp>
        <p:nvSpPr>
          <p:cNvPr id="10" name="TextBox 9"/>
          <p:cNvSpPr txBox="1"/>
          <p:nvPr/>
        </p:nvSpPr>
        <p:spPr>
          <a:xfrm>
            <a:off x="457200" y="3386118"/>
            <a:ext cx="3809998" cy="1200329"/>
          </a:xfrm>
          <a:prstGeom prst="rect">
            <a:avLst/>
          </a:prstGeom>
          <a:noFill/>
        </p:spPr>
        <p:txBody>
          <a:bodyPr wrap="square" rtlCol="0">
            <a:spAutoFit/>
          </a:bodyPr>
          <a:lstStyle/>
          <a:p>
            <a:r>
              <a:rPr lang="en-US" dirty="0" smtClean="0"/>
              <a:t>ATAC-seq Feature Extraction</a:t>
            </a:r>
          </a:p>
          <a:p>
            <a:r>
              <a:rPr lang="en-US" dirty="0" smtClean="0"/>
              <a:t>	- Peak Length</a:t>
            </a:r>
          </a:p>
          <a:p>
            <a:r>
              <a:rPr lang="en-US" dirty="0" smtClean="0"/>
              <a:t>	- Peak Score</a:t>
            </a:r>
          </a:p>
          <a:p>
            <a:r>
              <a:rPr lang="en-US" dirty="0" smtClean="0"/>
              <a:t>	- Read Count </a:t>
            </a:r>
          </a:p>
        </p:txBody>
      </p:sp>
      <p:pic>
        <p:nvPicPr>
          <p:cNvPr id="12" name="Picture 11"/>
          <p:cNvPicPr>
            <a:picLocks noChangeAspect="1"/>
          </p:cNvPicPr>
          <p:nvPr/>
        </p:nvPicPr>
        <p:blipFill>
          <a:blip r:embed="rId4"/>
          <a:stretch>
            <a:fillRect/>
          </a:stretch>
        </p:blipFill>
        <p:spPr>
          <a:xfrm>
            <a:off x="5609166" y="2148450"/>
            <a:ext cx="3077634" cy="1172008"/>
          </a:xfrm>
          <a:prstGeom prst="rect">
            <a:avLst/>
          </a:prstGeom>
        </p:spPr>
      </p:pic>
      <p:sp>
        <p:nvSpPr>
          <p:cNvPr id="16" name="TextBox 15"/>
          <p:cNvSpPr txBox="1"/>
          <p:nvPr/>
        </p:nvSpPr>
        <p:spPr>
          <a:xfrm>
            <a:off x="5609166" y="3337391"/>
            <a:ext cx="4097867" cy="1200329"/>
          </a:xfrm>
          <a:prstGeom prst="rect">
            <a:avLst/>
          </a:prstGeom>
          <a:noFill/>
        </p:spPr>
        <p:txBody>
          <a:bodyPr wrap="square" rtlCol="0">
            <a:spAutoFit/>
          </a:bodyPr>
          <a:lstStyle/>
          <a:p>
            <a:r>
              <a:rPr lang="en-US" dirty="0" smtClean="0"/>
              <a:t>Sequence Feature Extraction</a:t>
            </a:r>
          </a:p>
          <a:p>
            <a:r>
              <a:rPr lang="en-US" dirty="0" smtClean="0"/>
              <a:t>	- Conservation Score</a:t>
            </a:r>
          </a:p>
          <a:p>
            <a:r>
              <a:rPr lang="en-US" dirty="0" smtClean="0"/>
              <a:t>	- GC content</a:t>
            </a:r>
          </a:p>
          <a:p>
            <a:r>
              <a:rPr lang="en-US" dirty="0" smtClean="0"/>
              <a:t>	- Transcription Factor Motifs</a:t>
            </a:r>
            <a:endParaRPr lang="en-US" dirty="0"/>
          </a:p>
        </p:txBody>
      </p:sp>
      <p:sp>
        <p:nvSpPr>
          <p:cNvPr id="19" name="Rectangle 18"/>
          <p:cNvSpPr/>
          <p:nvPr/>
        </p:nvSpPr>
        <p:spPr>
          <a:xfrm>
            <a:off x="457200" y="2678499"/>
            <a:ext cx="3809998" cy="16070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744384" y="4929750"/>
            <a:ext cx="2015066" cy="646331"/>
          </a:xfrm>
          <a:prstGeom prst="rect">
            <a:avLst/>
          </a:prstGeom>
          <a:noFill/>
        </p:spPr>
        <p:txBody>
          <a:bodyPr wrap="square" rtlCol="0">
            <a:spAutoFit/>
          </a:bodyPr>
          <a:lstStyle/>
          <a:p>
            <a:pPr algn="ctr"/>
            <a:r>
              <a:rPr lang="en-US" dirty="0" smtClean="0"/>
              <a:t>Classification </a:t>
            </a:r>
            <a:r>
              <a:rPr lang="en-US" dirty="0"/>
              <a:t>M</a:t>
            </a:r>
            <a:r>
              <a:rPr lang="en-US" dirty="0" smtClean="0"/>
              <a:t>odel</a:t>
            </a:r>
            <a:endParaRPr lang="en-US" dirty="0"/>
          </a:p>
        </p:txBody>
      </p:sp>
      <p:sp>
        <p:nvSpPr>
          <p:cNvPr id="26" name="Rectangle 25"/>
          <p:cNvSpPr/>
          <p:nvPr/>
        </p:nvSpPr>
        <p:spPr>
          <a:xfrm>
            <a:off x="3767667" y="4745084"/>
            <a:ext cx="2015066" cy="10156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767667" y="6165502"/>
            <a:ext cx="2015066" cy="369332"/>
          </a:xfrm>
          <a:prstGeom prst="rect">
            <a:avLst/>
          </a:prstGeom>
          <a:noFill/>
          <a:ln>
            <a:solidFill>
              <a:schemeClr val="accent1"/>
            </a:solidFill>
          </a:ln>
        </p:spPr>
        <p:txBody>
          <a:bodyPr wrap="square" rtlCol="0">
            <a:spAutoFit/>
          </a:bodyPr>
          <a:lstStyle/>
          <a:p>
            <a:pPr algn="ctr"/>
            <a:r>
              <a:rPr lang="en-US" dirty="0" smtClean="0"/>
              <a:t>Validation</a:t>
            </a:r>
            <a:endParaRPr lang="en-US" dirty="0"/>
          </a:p>
        </p:txBody>
      </p:sp>
      <p:cxnSp>
        <p:nvCxnSpPr>
          <p:cNvPr id="37" name="Elbow Connector 36"/>
          <p:cNvCxnSpPr/>
          <p:nvPr/>
        </p:nvCxnSpPr>
        <p:spPr>
          <a:xfrm rot="16200000" flipH="1">
            <a:off x="2683282" y="4199704"/>
            <a:ext cx="763302" cy="140546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p:nvPr/>
        </p:nvCxnSpPr>
        <p:spPr>
          <a:xfrm rot="10800000" flipV="1">
            <a:off x="5782733" y="4520788"/>
            <a:ext cx="1456268" cy="732127"/>
          </a:xfrm>
          <a:prstGeom prst="bentConnector3">
            <a:avLst>
              <a:gd name="adj1" fmla="val -116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6" idx="2"/>
            <a:endCxn id="35" idx="0"/>
          </p:cNvCxnSpPr>
          <p:nvPr/>
        </p:nvCxnSpPr>
        <p:spPr>
          <a:xfrm>
            <a:off x="4775200" y="5760747"/>
            <a:ext cx="0" cy="404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104216" y="1193832"/>
            <a:ext cx="1341968" cy="9144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CD4+ T-cells ChromHMM States</a:t>
            </a:r>
            <a:endParaRPr lang="en-US" dirty="0">
              <a:solidFill>
                <a:schemeClr val="tx1"/>
              </a:solidFill>
            </a:endParaRPr>
          </a:p>
        </p:txBody>
      </p:sp>
      <p:cxnSp>
        <p:nvCxnSpPr>
          <p:cNvPr id="22" name="Elbow Connector 21"/>
          <p:cNvCxnSpPr>
            <a:stCxn id="14" idx="3"/>
            <a:endCxn id="12" idx="0"/>
          </p:cNvCxnSpPr>
          <p:nvPr/>
        </p:nvCxnSpPr>
        <p:spPr>
          <a:xfrm>
            <a:off x="5446184" y="1651032"/>
            <a:ext cx="1701799" cy="49741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4" idx="1"/>
            <a:endCxn id="4" idx="0"/>
          </p:cNvCxnSpPr>
          <p:nvPr/>
        </p:nvCxnSpPr>
        <p:spPr>
          <a:xfrm rot="10800000" flipV="1">
            <a:off x="2216150" y="1651031"/>
            <a:ext cx="1888067" cy="55821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39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emissions_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89" y="1917976"/>
            <a:ext cx="2248215" cy="3527780"/>
          </a:xfrm>
          <a:prstGeom prst="rect">
            <a:avLst/>
          </a:prstGeom>
        </p:spPr>
      </p:pic>
      <p:pic>
        <p:nvPicPr>
          <p:cNvPr id="22" name="Picture 21" descr="CD4_12_overl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737" y="1917976"/>
            <a:ext cx="2561628" cy="3527780"/>
          </a:xfrm>
          <a:prstGeom prst="rect">
            <a:avLst/>
          </a:prstGeom>
        </p:spPr>
      </p:pic>
      <p:sp>
        <p:nvSpPr>
          <p:cNvPr id="2" name="TextBox 1"/>
          <p:cNvSpPr txBox="1"/>
          <p:nvPr/>
        </p:nvSpPr>
        <p:spPr>
          <a:xfrm>
            <a:off x="5988573" y="1921747"/>
            <a:ext cx="2467342" cy="3416320"/>
          </a:xfrm>
          <a:prstGeom prst="rect">
            <a:avLst/>
          </a:prstGeom>
          <a:noFill/>
        </p:spPr>
        <p:txBody>
          <a:bodyPr wrap="none" rtlCol="0">
            <a:spAutoFit/>
          </a:bodyPr>
          <a:lstStyle/>
          <a:p>
            <a:pPr marL="342900" indent="-342900">
              <a:buAutoNum type="arabicPeriod"/>
            </a:pPr>
            <a:r>
              <a:rPr lang="en-US" dirty="0" smtClean="0"/>
              <a:t>Elongation </a:t>
            </a:r>
          </a:p>
          <a:p>
            <a:pPr marL="342900" indent="-342900">
              <a:buAutoNum type="arabicPeriod"/>
            </a:pPr>
            <a:r>
              <a:rPr lang="en-US" dirty="0" smtClean="0"/>
              <a:t>Transcription</a:t>
            </a:r>
          </a:p>
          <a:p>
            <a:pPr marL="342900" indent="-342900">
              <a:buAutoNum type="arabicPeriod"/>
            </a:pPr>
            <a:r>
              <a:rPr lang="en-US" dirty="0" smtClean="0"/>
              <a:t>ZNF</a:t>
            </a:r>
          </a:p>
          <a:p>
            <a:pPr marL="342900" indent="-342900">
              <a:buAutoNum type="arabicPeriod"/>
            </a:pPr>
            <a:r>
              <a:rPr lang="en-US" dirty="0" smtClean="0"/>
              <a:t>Heterochromatin</a:t>
            </a:r>
          </a:p>
          <a:p>
            <a:pPr marL="342900" indent="-342900">
              <a:buAutoNum type="arabicPeriod"/>
            </a:pPr>
            <a:r>
              <a:rPr lang="en-US" dirty="0" smtClean="0"/>
              <a:t>Repressed </a:t>
            </a:r>
            <a:r>
              <a:rPr lang="en-US" dirty="0" err="1" smtClean="0"/>
              <a:t>Polycomb</a:t>
            </a:r>
            <a:endParaRPr lang="en-US" dirty="0"/>
          </a:p>
          <a:p>
            <a:pPr marL="342900" indent="-342900">
              <a:buAutoNum type="arabicPeriod"/>
            </a:pPr>
            <a:r>
              <a:rPr lang="en-US" dirty="0" smtClean="0"/>
              <a:t>Poised Promoter</a:t>
            </a:r>
          </a:p>
          <a:p>
            <a:pPr marL="342900" indent="-342900">
              <a:buAutoNum type="arabicPeriod"/>
            </a:pPr>
            <a:r>
              <a:rPr lang="en-US" dirty="0" smtClean="0"/>
              <a:t>Enhancer</a:t>
            </a:r>
          </a:p>
          <a:p>
            <a:pPr marL="342900" indent="-342900">
              <a:buAutoNum type="arabicPeriod"/>
            </a:pPr>
            <a:r>
              <a:rPr lang="en-US" dirty="0" smtClean="0"/>
              <a:t>Strong Promoter</a:t>
            </a:r>
          </a:p>
          <a:p>
            <a:pPr marL="342900" indent="-342900">
              <a:buAutoNum type="arabicPeriod"/>
            </a:pPr>
            <a:r>
              <a:rPr lang="en-US" dirty="0" smtClean="0"/>
              <a:t>Strong Enhancer</a:t>
            </a:r>
          </a:p>
          <a:p>
            <a:pPr marL="342900" indent="-342900">
              <a:buAutoNum type="arabicPeriod"/>
            </a:pPr>
            <a:r>
              <a:rPr lang="en-US" dirty="0" smtClean="0"/>
              <a:t>Strong Enhancer</a:t>
            </a:r>
          </a:p>
          <a:p>
            <a:pPr marL="342900" indent="-342900">
              <a:buAutoNum type="arabicPeriod"/>
            </a:pPr>
            <a:r>
              <a:rPr lang="en-US" dirty="0" smtClean="0"/>
              <a:t>Low Signal</a:t>
            </a:r>
          </a:p>
          <a:p>
            <a:pPr marL="342900" indent="-342900">
              <a:buAutoNum type="arabicPeriod"/>
            </a:pPr>
            <a:r>
              <a:rPr lang="en-US" dirty="0" smtClean="0"/>
              <a:t>Strong Promoter</a:t>
            </a:r>
            <a:endParaRPr lang="en-US" dirty="0"/>
          </a:p>
        </p:txBody>
      </p:sp>
      <p:sp>
        <p:nvSpPr>
          <p:cNvPr id="7" name="Title 6"/>
          <p:cNvSpPr>
            <a:spLocks noGrp="1"/>
          </p:cNvSpPr>
          <p:nvPr>
            <p:ph type="title"/>
          </p:nvPr>
        </p:nvSpPr>
        <p:spPr/>
        <p:txBody>
          <a:bodyPr/>
          <a:lstStyle/>
          <a:p>
            <a:r>
              <a:rPr lang="en-US" dirty="0" smtClean="0"/>
              <a:t>ChromHMM Output</a:t>
            </a:r>
            <a:endParaRPr lang="en-US" dirty="0"/>
          </a:p>
        </p:txBody>
      </p:sp>
    </p:spTree>
    <p:extLst>
      <p:ext uri="{BB962C8B-B14F-4D97-AF65-F5344CB8AC3E}">
        <p14:creationId xmlns:p14="http://schemas.microsoft.com/office/powerpoint/2010/main" val="309845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6401"/>
            <a:ext cx="8229600" cy="1143000"/>
          </a:xfrm>
        </p:spPr>
        <p:txBody>
          <a:bodyPr>
            <a:normAutofit/>
          </a:bodyPr>
          <a:lstStyle/>
          <a:p>
            <a:r>
              <a:rPr lang="en-US" sz="4000" dirty="0" smtClean="0"/>
              <a:t>Enhancer Region (Regulatory)</a:t>
            </a:r>
            <a:endParaRPr lang="en-US" sz="4000" dirty="0"/>
          </a:p>
        </p:txBody>
      </p:sp>
      <p:pic>
        <p:nvPicPr>
          <p:cNvPr id="2" name="Picture 1"/>
          <p:cNvPicPr>
            <a:picLocks noChangeAspect="1"/>
          </p:cNvPicPr>
          <p:nvPr/>
        </p:nvPicPr>
        <p:blipFill>
          <a:blip r:embed="rId3"/>
          <a:stretch>
            <a:fillRect/>
          </a:stretch>
        </p:blipFill>
        <p:spPr>
          <a:xfrm>
            <a:off x="0" y="1231900"/>
            <a:ext cx="9144000" cy="5270500"/>
          </a:xfrm>
          <a:prstGeom prst="rect">
            <a:avLst/>
          </a:prstGeom>
        </p:spPr>
      </p:pic>
    </p:spTree>
    <p:extLst>
      <p:ext uri="{BB962C8B-B14F-4D97-AF65-F5344CB8AC3E}">
        <p14:creationId xmlns:p14="http://schemas.microsoft.com/office/powerpoint/2010/main" val="4223656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8-10 at 8.39.07 PM.png"/>
          <p:cNvPicPr>
            <a:picLocks noChangeAspect="1"/>
          </p:cNvPicPr>
          <p:nvPr/>
        </p:nvPicPr>
        <p:blipFill rotWithShape="1">
          <a:blip r:embed="rId3">
            <a:extLst>
              <a:ext uri="{28A0092B-C50C-407E-A947-70E740481C1C}">
                <a14:useLocalDpi xmlns:a14="http://schemas.microsoft.com/office/drawing/2010/main" val="0"/>
              </a:ext>
            </a:extLst>
          </a:blip>
          <a:srcRect t="3996" r="2435"/>
          <a:stretch/>
        </p:blipFill>
        <p:spPr>
          <a:xfrm>
            <a:off x="2114549" y="984106"/>
            <a:ext cx="6927849" cy="2387432"/>
          </a:xfrm>
          <a:prstGeom prst="rect">
            <a:avLst/>
          </a:prstGeom>
        </p:spPr>
      </p:pic>
      <p:sp>
        <p:nvSpPr>
          <p:cNvPr id="5" name="Title 4"/>
          <p:cNvSpPr>
            <a:spLocks noGrp="1"/>
          </p:cNvSpPr>
          <p:nvPr>
            <p:ph type="title"/>
          </p:nvPr>
        </p:nvSpPr>
        <p:spPr>
          <a:xfrm>
            <a:off x="304800" y="71438"/>
            <a:ext cx="8509000" cy="912667"/>
          </a:xfrm>
        </p:spPr>
        <p:txBody>
          <a:bodyPr>
            <a:normAutofit fontScale="90000"/>
          </a:bodyPr>
          <a:lstStyle/>
          <a:p>
            <a:r>
              <a:rPr lang="en-US" dirty="0" smtClean="0"/>
              <a:t>Regulatory Vs. Non-Regulatory Regions</a:t>
            </a:r>
            <a:endParaRPr lang="en-US" dirty="0"/>
          </a:p>
        </p:txBody>
      </p:sp>
      <p:sp>
        <p:nvSpPr>
          <p:cNvPr id="10" name="TextBox 9"/>
          <p:cNvSpPr txBox="1"/>
          <p:nvPr/>
        </p:nvSpPr>
        <p:spPr>
          <a:xfrm>
            <a:off x="0" y="2541488"/>
            <a:ext cx="1276349" cy="307777"/>
          </a:xfrm>
          <a:prstGeom prst="rect">
            <a:avLst/>
          </a:prstGeom>
          <a:noFill/>
        </p:spPr>
        <p:txBody>
          <a:bodyPr wrap="none" rtlCol="0">
            <a:spAutoFit/>
          </a:bodyPr>
          <a:lstStyle/>
          <a:p>
            <a:r>
              <a:rPr lang="en-US" sz="1400" dirty="0" smtClean="0"/>
              <a:t>ATAC-seq peak</a:t>
            </a:r>
            <a:endParaRPr lang="en-US" sz="1400" dirty="0"/>
          </a:p>
        </p:txBody>
      </p:sp>
      <p:sp>
        <p:nvSpPr>
          <p:cNvPr id="11" name="TextBox 10"/>
          <p:cNvSpPr txBox="1"/>
          <p:nvPr/>
        </p:nvSpPr>
        <p:spPr>
          <a:xfrm>
            <a:off x="-1" y="2039419"/>
            <a:ext cx="1638300" cy="307777"/>
          </a:xfrm>
          <a:prstGeom prst="rect">
            <a:avLst/>
          </a:prstGeom>
          <a:noFill/>
        </p:spPr>
        <p:txBody>
          <a:bodyPr wrap="square" rtlCol="0">
            <a:spAutoFit/>
          </a:bodyPr>
          <a:lstStyle/>
          <a:p>
            <a:r>
              <a:rPr lang="en-US" sz="1400" dirty="0" smtClean="0"/>
              <a:t>ChromHMM state</a:t>
            </a:r>
            <a:endParaRPr lang="en-US" sz="1400" dirty="0"/>
          </a:p>
        </p:txBody>
      </p:sp>
      <p:sp>
        <p:nvSpPr>
          <p:cNvPr id="12" name="TextBox 11"/>
          <p:cNvSpPr txBox="1"/>
          <p:nvPr/>
        </p:nvSpPr>
        <p:spPr>
          <a:xfrm>
            <a:off x="-1" y="3063760"/>
            <a:ext cx="2044701" cy="307777"/>
          </a:xfrm>
          <a:prstGeom prst="rect">
            <a:avLst/>
          </a:prstGeom>
          <a:noFill/>
        </p:spPr>
        <p:txBody>
          <a:bodyPr wrap="square" rtlCol="0">
            <a:spAutoFit/>
          </a:bodyPr>
          <a:lstStyle/>
          <a:p>
            <a:r>
              <a:rPr lang="en-US" sz="1400" dirty="0" smtClean="0"/>
              <a:t>FANTOM5 enhancer</a:t>
            </a:r>
            <a:endParaRPr lang="en-US" sz="1400" dirty="0"/>
          </a:p>
        </p:txBody>
      </p:sp>
      <p:sp>
        <p:nvSpPr>
          <p:cNvPr id="13" name="Rectangle 12"/>
          <p:cNvSpPr/>
          <p:nvPr/>
        </p:nvSpPr>
        <p:spPr>
          <a:xfrm>
            <a:off x="0" y="1713661"/>
            <a:ext cx="1842572" cy="307777"/>
          </a:xfrm>
          <a:prstGeom prst="rect">
            <a:avLst/>
          </a:prstGeom>
        </p:spPr>
        <p:txBody>
          <a:bodyPr wrap="none">
            <a:spAutoFit/>
          </a:bodyPr>
          <a:lstStyle/>
          <a:p>
            <a:r>
              <a:rPr lang="en-US" sz="1400" dirty="0" smtClean="0"/>
              <a:t>Conservation score = 1</a:t>
            </a:r>
            <a:endParaRPr lang="en-US" sz="1400" dirty="0"/>
          </a:p>
        </p:txBody>
      </p:sp>
      <p:pic>
        <p:nvPicPr>
          <p:cNvPr id="15" name="Picture 14" descr="Screen Shot 2015-08-10 at 8.48.07 PM.png"/>
          <p:cNvPicPr>
            <a:picLocks noChangeAspect="1"/>
          </p:cNvPicPr>
          <p:nvPr/>
        </p:nvPicPr>
        <p:blipFill rotWithShape="1">
          <a:blip r:embed="rId4">
            <a:extLst>
              <a:ext uri="{28A0092B-C50C-407E-A947-70E740481C1C}">
                <a14:useLocalDpi xmlns:a14="http://schemas.microsoft.com/office/drawing/2010/main" val="0"/>
              </a:ext>
            </a:extLst>
          </a:blip>
          <a:srcRect t="3931"/>
          <a:stretch/>
        </p:blipFill>
        <p:spPr>
          <a:xfrm>
            <a:off x="2114550" y="3752166"/>
            <a:ext cx="6927849" cy="2579035"/>
          </a:xfrm>
          <a:prstGeom prst="rect">
            <a:avLst/>
          </a:prstGeom>
        </p:spPr>
      </p:pic>
      <p:sp>
        <p:nvSpPr>
          <p:cNvPr id="17" name="TextBox 16"/>
          <p:cNvSpPr txBox="1"/>
          <p:nvPr/>
        </p:nvSpPr>
        <p:spPr>
          <a:xfrm>
            <a:off x="0" y="5455516"/>
            <a:ext cx="1276349" cy="307777"/>
          </a:xfrm>
          <a:prstGeom prst="rect">
            <a:avLst/>
          </a:prstGeom>
          <a:noFill/>
        </p:spPr>
        <p:txBody>
          <a:bodyPr wrap="none" rtlCol="0">
            <a:spAutoFit/>
          </a:bodyPr>
          <a:lstStyle/>
          <a:p>
            <a:r>
              <a:rPr lang="en-US" sz="1400" dirty="0" smtClean="0"/>
              <a:t>ATAC-seq peak</a:t>
            </a:r>
            <a:endParaRPr lang="en-US" sz="1400" dirty="0"/>
          </a:p>
        </p:txBody>
      </p:sp>
      <p:sp>
        <p:nvSpPr>
          <p:cNvPr id="18" name="TextBox 17"/>
          <p:cNvSpPr txBox="1"/>
          <p:nvPr/>
        </p:nvSpPr>
        <p:spPr>
          <a:xfrm>
            <a:off x="-1" y="4769075"/>
            <a:ext cx="1638300" cy="307777"/>
          </a:xfrm>
          <a:prstGeom prst="rect">
            <a:avLst/>
          </a:prstGeom>
          <a:noFill/>
        </p:spPr>
        <p:txBody>
          <a:bodyPr wrap="square" rtlCol="0">
            <a:spAutoFit/>
          </a:bodyPr>
          <a:lstStyle/>
          <a:p>
            <a:r>
              <a:rPr lang="en-US" sz="1400" dirty="0" smtClean="0"/>
              <a:t>ChromHMM state</a:t>
            </a:r>
            <a:endParaRPr lang="en-US" sz="1400" dirty="0"/>
          </a:p>
        </p:txBody>
      </p:sp>
      <p:sp>
        <p:nvSpPr>
          <p:cNvPr id="19" name="TextBox 18"/>
          <p:cNvSpPr txBox="1"/>
          <p:nvPr/>
        </p:nvSpPr>
        <p:spPr>
          <a:xfrm>
            <a:off x="-1" y="6023424"/>
            <a:ext cx="2044701" cy="307777"/>
          </a:xfrm>
          <a:prstGeom prst="rect">
            <a:avLst/>
          </a:prstGeom>
          <a:noFill/>
        </p:spPr>
        <p:txBody>
          <a:bodyPr wrap="square" rtlCol="0">
            <a:spAutoFit/>
          </a:bodyPr>
          <a:lstStyle/>
          <a:p>
            <a:r>
              <a:rPr lang="en-US" sz="1400" dirty="0" smtClean="0"/>
              <a:t>FANTOM5 enhancer</a:t>
            </a:r>
            <a:endParaRPr lang="en-US" sz="1400" dirty="0"/>
          </a:p>
        </p:txBody>
      </p:sp>
      <p:sp>
        <p:nvSpPr>
          <p:cNvPr id="20" name="Rectangle 19"/>
          <p:cNvSpPr/>
          <p:nvPr/>
        </p:nvSpPr>
        <p:spPr>
          <a:xfrm>
            <a:off x="0" y="4461298"/>
            <a:ext cx="2160881" cy="307777"/>
          </a:xfrm>
          <a:prstGeom prst="rect">
            <a:avLst/>
          </a:prstGeom>
        </p:spPr>
        <p:txBody>
          <a:bodyPr wrap="none">
            <a:spAutoFit/>
          </a:bodyPr>
          <a:lstStyle/>
          <a:p>
            <a:r>
              <a:rPr lang="en-US" sz="1400" dirty="0" smtClean="0"/>
              <a:t>Conservation score = 0.495</a:t>
            </a:r>
            <a:endParaRPr lang="en-US" sz="1400" dirty="0"/>
          </a:p>
        </p:txBody>
      </p:sp>
      <p:sp>
        <p:nvSpPr>
          <p:cNvPr id="22" name="TextBox 21"/>
          <p:cNvSpPr txBox="1"/>
          <p:nvPr/>
        </p:nvSpPr>
        <p:spPr>
          <a:xfrm>
            <a:off x="0" y="984105"/>
            <a:ext cx="1668946" cy="584776"/>
          </a:xfrm>
          <a:prstGeom prst="rect">
            <a:avLst/>
          </a:prstGeom>
          <a:noFill/>
        </p:spPr>
        <p:txBody>
          <a:bodyPr wrap="none" rtlCol="0">
            <a:spAutoFit/>
          </a:bodyPr>
          <a:lstStyle/>
          <a:p>
            <a:r>
              <a:rPr lang="en-US" sz="1600" dirty="0" smtClean="0">
                <a:solidFill>
                  <a:schemeClr val="accent2"/>
                </a:solidFill>
              </a:rPr>
              <a:t>Regulatory region</a:t>
            </a:r>
          </a:p>
          <a:p>
            <a:r>
              <a:rPr lang="en-US" sz="1600" dirty="0" smtClean="0">
                <a:solidFill>
                  <a:schemeClr val="accent2"/>
                </a:solidFill>
              </a:rPr>
              <a:t>(enhancer)</a:t>
            </a:r>
            <a:endParaRPr lang="en-US" sz="1600" dirty="0">
              <a:solidFill>
                <a:schemeClr val="accent2"/>
              </a:solidFill>
            </a:endParaRPr>
          </a:p>
        </p:txBody>
      </p:sp>
      <p:sp>
        <p:nvSpPr>
          <p:cNvPr id="23" name="Rectangle 22"/>
          <p:cNvSpPr/>
          <p:nvPr/>
        </p:nvSpPr>
        <p:spPr>
          <a:xfrm>
            <a:off x="0" y="3752166"/>
            <a:ext cx="2044700" cy="584776"/>
          </a:xfrm>
          <a:prstGeom prst="rect">
            <a:avLst/>
          </a:prstGeom>
        </p:spPr>
        <p:txBody>
          <a:bodyPr wrap="square">
            <a:spAutoFit/>
          </a:bodyPr>
          <a:lstStyle/>
          <a:p>
            <a:r>
              <a:rPr lang="en-US" sz="1600" dirty="0" smtClean="0">
                <a:solidFill>
                  <a:schemeClr val="accent1"/>
                </a:solidFill>
              </a:rPr>
              <a:t>Non-Regulatory region (transcription)</a:t>
            </a:r>
            <a:endParaRPr lang="en-US" sz="1600" dirty="0">
              <a:solidFill>
                <a:schemeClr val="accent1"/>
              </a:solidFill>
            </a:endParaRPr>
          </a:p>
        </p:txBody>
      </p:sp>
    </p:spTree>
    <p:extLst>
      <p:ext uri="{BB962C8B-B14F-4D97-AF65-F5344CB8AC3E}">
        <p14:creationId xmlns:p14="http://schemas.microsoft.com/office/powerpoint/2010/main" val="2270365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9866</TotalTime>
  <Words>1233</Words>
  <Application>Microsoft Macintosh PowerPoint</Application>
  <PresentationFormat>On-screen Show (4:3)</PresentationFormat>
  <Paragraphs>202</Paragraphs>
  <Slides>20</Slides>
  <Notes>16</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Enhancer Prediction from ATAC-Seq and Sequence Data Features  </vt:lpstr>
      <vt:lpstr> Enhancers</vt:lpstr>
      <vt:lpstr>Chromatin &amp; Epigenetics</vt:lpstr>
      <vt:lpstr>Previous Studies of Enhancer Prediction </vt:lpstr>
      <vt:lpstr>ATAC-seq</vt:lpstr>
      <vt:lpstr>Methodology &amp; Data</vt:lpstr>
      <vt:lpstr>ChromHMM Output</vt:lpstr>
      <vt:lpstr>Enhancer Region (Regulatory)</vt:lpstr>
      <vt:lpstr>Regulatory Vs. Non-Regulatory Regions</vt:lpstr>
      <vt:lpstr>Transcriptional Region (Non-Regulatory)</vt:lpstr>
      <vt:lpstr>Data Matrix</vt:lpstr>
      <vt:lpstr>Two Stage Classifier</vt:lpstr>
      <vt:lpstr>PowerPoint Presentation</vt:lpstr>
      <vt:lpstr>PowerPoint Presentation</vt:lpstr>
      <vt:lpstr>PowerPoint Presentation</vt:lpstr>
      <vt:lpstr>Predicting Regulatory Regions with Different Algorithms</vt:lpstr>
      <vt:lpstr>Predicting Enhancer within Regulatory Regions using Different Algorithms</vt:lpstr>
      <vt:lpstr>Predicting Enhancers with Different Algorithms</vt:lpstr>
      <vt:lpstr>Concluding Remarks</vt:lpstr>
      <vt:lpstr>Acknowledgements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Sumaira Zaman</dc:creator>
  <cp:lastModifiedBy>sumaira zaman</cp:lastModifiedBy>
  <cp:revision>194</cp:revision>
  <dcterms:created xsi:type="dcterms:W3CDTF">2015-07-26T15:33:33Z</dcterms:created>
  <dcterms:modified xsi:type="dcterms:W3CDTF">2018-02-08T01:26:49Z</dcterms:modified>
</cp:coreProperties>
</file>